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sldIdLst>
    <p:sldId id="263" r:id="rId2"/>
    <p:sldId id="262" r:id="rId3"/>
    <p:sldId id="266" r:id="rId4"/>
    <p:sldId id="265" r:id="rId5"/>
    <p:sldId id="267" r:id="rId6"/>
    <p:sldId id="264" r:id="rId7"/>
    <p:sldId id="268" r:id="rId8"/>
    <p:sldId id="269" r:id="rId9"/>
    <p:sldId id="270" r:id="rId10"/>
    <p:sldId id="271" r:id="rId11"/>
    <p:sldId id="272" r:id="rId12"/>
    <p:sldId id="273" r:id="rId13"/>
    <p:sldId id="274" r:id="rId14"/>
    <p:sldId id="275" r:id="rId15"/>
    <p:sldId id="276"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98AC5"/>
    <a:srgbClr val="1B8EC8"/>
    <a:srgbClr val="1E96D0"/>
    <a:srgbClr val="1983D0"/>
    <a:srgbClr val="1A7DC5"/>
    <a:srgbClr val="1B78BB"/>
    <a:srgbClr val="1A70AE"/>
    <a:srgbClr val="1F7BBD"/>
    <a:srgbClr val="1F75B1"/>
    <a:srgbClr val="1D699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279"/>
    <p:restoredTop sz="94721"/>
  </p:normalViewPr>
  <p:slideViewPr>
    <p:cSldViewPr snapToGrid="0" snapToObjects="1">
      <p:cViewPr varScale="1">
        <p:scale>
          <a:sx n="115" d="100"/>
          <a:sy n="115" d="100"/>
        </p:scale>
        <p:origin x="208" y="1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7/19/18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77958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7/19/18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81915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7/19/18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907988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7/19/18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126108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7/19/18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628488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7/19/18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477366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7/19/18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10456422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7/19/18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25849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7/19/18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77487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7/19/18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59111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7/19/18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69324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7/19/18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83340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7/19/18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83849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7/19/18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9590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7/19/18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3071673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7/19/18</a:t>
            </a:fld>
            <a:endParaRPr lang="en-US" dirty="0"/>
          </a:p>
        </p:txBody>
      </p:sp>
    </p:spTree>
    <p:extLst>
      <p:ext uri="{BB962C8B-B14F-4D97-AF65-F5344CB8AC3E}">
        <p14:creationId xmlns:p14="http://schemas.microsoft.com/office/powerpoint/2010/main" val="847400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7/19/18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66377847"/>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E50B989-9A6A-0C4E-A82D-32D5200702DB}"/>
              </a:ext>
            </a:extLst>
          </p:cNvPr>
          <p:cNvSpPr txBox="1"/>
          <p:nvPr/>
        </p:nvSpPr>
        <p:spPr>
          <a:xfrm>
            <a:off x="9142535" y="4744396"/>
            <a:ext cx="2907323" cy="2185214"/>
          </a:xfrm>
          <a:prstGeom prst="rect">
            <a:avLst/>
          </a:prstGeom>
          <a:noFill/>
        </p:spPr>
        <p:txBody>
          <a:bodyPr wrap="square" rtlCol="0">
            <a:spAutoFit/>
          </a:bodyPr>
          <a:lstStyle/>
          <a:p>
            <a:pPr algn="r"/>
            <a:r>
              <a:rPr lang="en-US" sz="2800" b="1" dirty="0">
                <a:solidFill>
                  <a:schemeClr val="bg1"/>
                </a:solidFill>
                <a:cs typeface="Futura Condensed ExtraBold" panose="020B0602020204020303" pitchFamily="34" charset="-79"/>
              </a:rPr>
              <a:t>WORK. </a:t>
            </a:r>
          </a:p>
          <a:p>
            <a:pPr algn="r"/>
            <a:r>
              <a:rPr lang="en-US" sz="2800" b="1" dirty="0">
                <a:solidFill>
                  <a:schemeClr val="bg1"/>
                </a:solidFill>
                <a:cs typeface="Futura Condensed ExtraBold" panose="020B0602020204020303" pitchFamily="34" charset="-79"/>
              </a:rPr>
              <a:t>PLAY. </a:t>
            </a:r>
          </a:p>
          <a:p>
            <a:pPr algn="r"/>
            <a:r>
              <a:rPr lang="en-US" sz="2800" b="1" dirty="0">
                <a:solidFill>
                  <a:schemeClr val="bg1"/>
                </a:solidFill>
                <a:cs typeface="Futura Condensed ExtraBold" panose="020B0602020204020303" pitchFamily="34" charset="-79"/>
              </a:rPr>
              <a:t>SUCCEED.</a:t>
            </a:r>
          </a:p>
          <a:p>
            <a:pPr algn="r"/>
            <a:r>
              <a:rPr lang="en-US" sz="2800" b="1" dirty="0">
                <a:solidFill>
                  <a:schemeClr val="bg1"/>
                </a:solidFill>
                <a:cs typeface="Futura Condensed ExtraBold" panose="020B0602020204020303" pitchFamily="34" charset="-79"/>
              </a:rPr>
              <a:t>TOGETHER.</a:t>
            </a:r>
          </a:p>
          <a:p>
            <a:pPr algn="r"/>
            <a:endParaRPr lang="en-US" sz="2400" b="1" dirty="0">
              <a:solidFill>
                <a:srgbClr val="5C8AB7"/>
              </a:solidFill>
              <a:latin typeface="Futura Condensed ExtraBold" panose="020B0602020204020303" pitchFamily="34" charset="-79"/>
              <a:cs typeface="Futura Condensed ExtraBold" panose="020B0602020204020303" pitchFamily="34" charset="-79"/>
            </a:endParaRPr>
          </a:p>
        </p:txBody>
      </p:sp>
      <p:pic>
        <p:nvPicPr>
          <p:cNvPr id="8" name="Picture 7">
            <a:extLst>
              <a:ext uri="{FF2B5EF4-FFF2-40B4-BE49-F238E27FC236}">
                <a16:creationId xmlns:a16="http://schemas.microsoft.com/office/drawing/2014/main" id="{00BEDB7B-8F8F-B542-85A2-E6C4117C031C}"/>
              </a:ext>
            </a:extLst>
          </p:cNvPr>
          <p:cNvPicPr>
            <a:picLocks noChangeAspect="1"/>
          </p:cNvPicPr>
          <p:nvPr/>
        </p:nvPicPr>
        <p:blipFill>
          <a:blip r:embed="rId2"/>
          <a:stretch>
            <a:fillRect/>
          </a:stretch>
        </p:blipFill>
        <p:spPr>
          <a:xfrm>
            <a:off x="193429" y="143420"/>
            <a:ext cx="1873327" cy="1873327"/>
          </a:xfrm>
          <a:prstGeom prst="rect">
            <a:avLst/>
          </a:prstGeom>
        </p:spPr>
      </p:pic>
      <p:sp>
        <p:nvSpPr>
          <p:cNvPr id="3" name="Subtitle 2">
            <a:extLst>
              <a:ext uri="{FF2B5EF4-FFF2-40B4-BE49-F238E27FC236}">
                <a16:creationId xmlns:a16="http://schemas.microsoft.com/office/drawing/2014/main" id="{1310904A-0EFC-3941-94E5-35FF6A8A2752}"/>
              </a:ext>
            </a:extLst>
          </p:cNvPr>
          <p:cNvSpPr>
            <a:spLocks noGrp="1"/>
          </p:cNvSpPr>
          <p:nvPr>
            <p:ph type="subTitle" idx="1"/>
          </p:nvPr>
        </p:nvSpPr>
        <p:spPr>
          <a:xfrm>
            <a:off x="2505542" y="490986"/>
            <a:ext cx="8849171" cy="619929"/>
          </a:xfrm>
        </p:spPr>
        <p:txBody>
          <a:bodyPr>
            <a:normAutofit/>
          </a:bodyPr>
          <a:lstStyle/>
          <a:p>
            <a:pPr algn="l"/>
            <a:endParaRPr lang="en-US" sz="3200" dirty="0">
              <a:solidFill>
                <a:srgbClr val="198AC5"/>
              </a:solidFill>
              <a:latin typeface="+mj-lt"/>
            </a:endParaRPr>
          </a:p>
        </p:txBody>
      </p:sp>
      <p:sp>
        <p:nvSpPr>
          <p:cNvPr id="5" name="TextBox 4">
            <a:extLst>
              <a:ext uri="{FF2B5EF4-FFF2-40B4-BE49-F238E27FC236}">
                <a16:creationId xmlns:a16="http://schemas.microsoft.com/office/drawing/2014/main" id="{CD14AEAA-26D5-2B45-910D-FCE197338ADF}"/>
              </a:ext>
            </a:extLst>
          </p:cNvPr>
          <p:cNvSpPr txBox="1"/>
          <p:nvPr/>
        </p:nvSpPr>
        <p:spPr>
          <a:xfrm>
            <a:off x="1130092" y="1697408"/>
            <a:ext cx="8867567" cy="3046988"/>
          </a:xfrm>
          <a:prstGeom prst="rect">
            <a:avLst/>
          </a:prstGeom>
          <a:noFill/>
        </p:spPr>
        <p:txBody>
          <a:bodyPr wrap="square" rtlCol="0">
            <a:spAutoFit/>
          </a:bodyPr>
          <a:lstStyle/>
          <a:p>
            <a:pPr algn="ctr"/>
            <a:r>
              <a:rPr lang="en-US" altLang="en-US" sz="4800" dirty="0">
                <a:latin typeface="Arial Unicode MS" panose="020B0604020202020204" pitchFamily="34" charset="-128"/>
                <a:ea typeface="Arial Unicode MS" panose="020B0604020202020204" pitchFamily="34" charset="-128"/>
                <a:cs typeface="Arial Unicode MS" panose="020B0604020202020204" pitchFamily="34" charset="-128"/>
              </a:rPr>
              <a:t>Sexual </a:t>
            </a:r>
            <a:br>
              <a:rPr lang="en-US" altLang="en-US" sz="4800" dirty="0">
                <a:latin typeface="Arial Unicode MS" panose="020B0604020202020204" pitchFamily="34" charset="-128"/>
                <a:ea typeface="Arial Unicode MS" panose="020B0604020202020204" pitchFamily="34" charset="-128"/>
                <a:cs typeface="Arial Unicode MS" panose="020B0604020202020204" pitchFamily="34" charset="-128"/>
              </a:rPr>
            </a:br>
            <a:r>
              <a:rPr lang="en-US" altLang="en-US" sz="4800" dirty="0">
                <a:latin typeface="Arial Unicode MS" panose="020B0604020202020204" pitchFamily="34" charset="-128"/>
                <a:ea typeface="Arial Unicode MS" panose="020B0604020202020204" pitchFamily="34" charset="-128"/>
                <a:cs typeface="Arial Unicode MS" panose="020B0604020202020204" pitchFamily="34" charset="-128"/>
              </a:rPr>
              <a:t>Harassment</a:t>
            </a:r>
            <a:br>
              <a:rPr lang="en-US" altLang="en-US" sz="4800" dirty="0">
                <a:latin typeface="Arial Unicode MS" panose="020B0604020202020204" pitchFamily="34" charset="-128"/>
                <a:ea typeface="Arial Unicode MS" panose="020B0604020202020204" pitchFamily="34" charset="-128"/>
                <a:cs typeface="Arial Unicode MS" panose="020B0604020202020204" pitchFamily="34" charset="-128"/>
              </a:rPr>
            </a:br>
            <a:r>
              <a:rPr lang="en-US" altLang="en-US" sz="4800" dirty="0">
                <a:latin typeface="Arial Unicode MS" panose="020B0604020202020204" pitchFamily="34" charset="-128"/>
                <a:ea typeface="Arial Unicode MS" panose="020B0604020202020204" pitchFamily="34" charset="-128"/>
                <a:cs typeface="Arial Unicode MS" panose="020B0604020202020204" pitchFamily="34" charset="-128"/>
              </a:rPr>
              <a:t>in the </a:t>
            </a:r>
            <a:br>
              <a:rPr lang="en-US" altLang="en-US" sz="4800" dirty="0">
                <a:latin typeface="Arial Unicode MS" panose="020B0604020202020204" pitchFamily="34" charset="-128"/>
                <a:ea typeface="Arial Unicode MS" panose="020B0604020202020204" pitchFamily="34" charset="-128"/>
                <a:cs typeface="Arial Unicode MS" panose="020B0604020202020204" pitchFamily="34" charset="-128"/>
              </a:rPr>
            </a:br>
            <a:r>
              <a:rPr lang="en-US" altLang="en-US" sz="4800" dirty="0">
                <a:latin typeface="Arial Unicode MS" panose="020B0604020202020204" pitchFamily="34" charset="-128"/>
                <a:ea typeface="Arial Unicode MS" panose="020B0604020202020204" pitchFamily="34" charset="-128"/>
                <a:cs typeface="Arial Unicode MS" panose="020B0604020202020204" pitchFamily="34" charset="-128"/>
              </a:rPr>
              <a:t>Workplace</a:t>
            </a:r>
            <a:endParaRPr lang="en-US" sz="4800" dirty="0">
              <a:solidFill>
                <a:schemeClr val="accent2">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9986712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A005F-4DDA-1143-86AC-212EBD76464D}"/>
              </a:ext>
            </a:extLst>
          </p:cNvPr>
          <p:cNvSpPr>
            <a:spLocks noGrp="1"/>
          </p:cNvSpPr>
          <p:nvPr>
            <p:ph type="title"/>
          </p:nvPr>
        </p:nvSpPr>
        <p:spPr/>
        <p:txBody>
          <a:bodyPr/>
          <a:lstStyle/>
          <a:p>
            <a:r>
              <a:rPr lang="en-US" altLang="en-US" dirty="0">
                <a:latin typeface="Georgia" panose="02040502050405020303" pitchFamily="18" charset="0"/>
              </a:rPr>
              <a:t>“Affects working conditions or creates</a:t>
            </a:r>
            <a:br>
              <a:rPr lang="en-US" altLang="en-US" dirty="0">
                <a:latin typeface="Georgia" panose="02040502050405020303" pitchFamily="18" charset="0"/>
              </a:rPr>
            </a:br>
            <a:r>
              <a:rPr lang="en-US" altLang="en-US" dirty="0">
                <a:latin typeface="Georgia" panose="02040502050405020303" pitchFamily="18" charset="0"/>
              </a:rPr>
              <a:t>a hostile work environment”</a:t>
            </a:r>
            <a:endParaRPr lang="en-US" dirty="0"/>
          </a:p>
        </p:txBody>
      </p:sp>
      <p:sp>
        <p:nvSpPr>
          <p:cNvPr id="3" name="Content Placeholder 2">
            <a:extLst>
              <a:ext uri="{FF2B5EF4-FFF2-40B4-BE49-F238E27FC236}">
                <a16:creationId xmlns:a16="http://schemas.microsoft.com/office/drawing/2014/main" id="{DA812902-061D-DD4B-BF16-A2B38680644D}"/>
              </a:ext>
            </a:extLst>
          </p:cNvPr>
          <p:cNvSpPr>
            <a:spLocks noGrp="1"/>
          </p:cNvSpPr>
          <p:nvPr>
            <p:ph idx="1"/>
          </p:nvPr>
        </p:nvSpPr>
        <p:spPr/>
        <p:txBody>
          <a:bodyPr>
            <a:normAutofit fontScale="92500" lnSpcReduction="20000"/>
          </a:bodyPr>
          <a:lstStyle/>
          <a:p>
            <a:r>
              <a:rPr lang="en-US" altLang="en-US" sz="3200" dirty="0">
                <a:latin typeface="Albertus MT" pitchFamily="34" charset="0"/>
              </a:rPr>
              <a:t>It may be sexual harassment if the conduct unreasonably interferes with your work performance or creates an “intimidating, hostile, or offensive work environment.” </a:t>
            </a:r>
          </a:p>
          <a:p>
            <a:r>
              <a:rPr lang="en-US" altLang="en-US" sz="3200" dirty="0">
                <a:latin typeface="Albertus MT" pitchFamily="34" charset="0"/>
              </a:rPr>
              <a:t>For example, it may be sexual harassment if repeated sexual comments make you so uncomfortable at work that your performance suffers or you decline professional opportunities because it will put you in contact with the harasser. </a:t>
            </a:r>
          </a:p>
          <a:p>
            <a:endParaRPr lang="en-US" sz="3200" dirty="0">
              <a:latin typeface="Apple Symbols" panose="02000000000000000000" pitchFamily="2" charset="-79"/>
              <a:ea typeface="Apple Symbols" panose="02000000000000000000" pitchFamily="2" charset="-79"/>
              <a:cs typeface="Apple Symbols" panose="02000000000000000000" pitchFamily="2" charset="-79"/>
            </a:endParaRPr>
          </a:p>
        </p:txBody>
      </p:sp>
    </p:spTree>
    <p:extLst>
      <p:ext uri="{BB962C8B-B14F-4D97-AF65-F5344CB8AC3E}">
        <p14:creationId xmlns:p14="http://schemas.microsoft.com/office/powerpoint/2010/main" val="94746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C82E4-BF3C-7C4A-B762-68AD1049E506}"/>
              </a:ext>
            </a:extLst>
          </p:cNvPr>
          <p:cNvSpPr>
            <a:spLocks noGrp="1"/>
          </p:cNvSpPr>
          <p:nvPr>
            <p:ph type="title"/>
          </p:nvPr>
        </p:nvSpPr>
        <p:spPr/>
        <p:txBody>
          <a:bodyPr/>
          <a:lstStyle/>
          <a:p>
            <a:r>
              <a:rPr lang="en-US" dirty="0"/>
              <a:t>Types of Sexual Harassment </a:t>
            </a:r>
          </a:p>
        </p:txBody>
      </p:sp>
      <p:sp>
        <p:nvSpPr>
          <p:cNvPr id="3" name="Content Placeholder 2">
            <a:extLst>
              <a:ext uri="{FF2B5EF4-FFF2-40B4-BE49-F238E27FC236}">
                <a16:creationId xmlns:a16="http://schemas.microsoft.com/office/drawing/2014/main" id="{E47293A9-BA07-7E43-8348-F5849B0E03BB}"/>
              </a:ext>
            </a:extLst>
          </p:cNvPr>
          <p:cNvSpPr>
            <a:spLocks noGrp="1"/>
          </p:cNvSpPr>
          <p:nvPr>
            <p:ph idx="1"/>
          </p:nvPr>
        </p:nvSpPr>
        <p:spPr>
          <a:xfrm>
            <a:off x="946288" y="1730236"/>
            <a:ext cx="5418564" cy="3880773"/>
          </a:xfrm>
        </p:spPr>
        <p:txBody>
          <a:bodyPr>
            <a:normAutofit/>
          </a:bodyPr>
          <a:lstStyle/>
          <a:p>
            <a:r>
              <a:rPr lang="en-US" altLang="en-US" sz="2400" u="sng" dirty="0">
                <a:latin typeface="Albertus MT" pitchFamily="34" charset="0"/>
              </a:rPr>
              <a:t>Quid Pro Quo </a:t>
            </a:r>
            <a:br>
              <a:rPr lang="en-US" altLang="en-US" sz="2400" u="sng" dirty="0">
                <a:latin typeface="Albertus MT" pitchFamily="34" charset="0"/>
              </a:rPr>
            </a:br>
            <a:r>
              <a:rPr lang="en-US" altLang="en-US" sz="2400" u="sng" dirty="0">
                <a:latin typeface="Albertus MT" pitchFamily="34" charset="0"/>
              </a:rPr>
              <a:t>(“This for that”)</a:t>
            </a:r>
          </a:p>
          <a:p>
            <a:pPr>
              <a:buNone/>
            </a:pPr>
            <a:r>
              <a:rPr lang="en-US" altLang="en-US" sz="2400" dirty="0">
                <a:latin typeface="Albertus MT" pitchFamily="34" charset="0"/>
              </a:rPr>
              <a:t>	A person in a position of authority, typically a supervisor, demands sexual favors as a condition to getting or keeping a job benefit.</a:t>
            </a:r>
          </a:p>
          <a:p>
            <a:pPr marL="0" indent="0">
              <a:buNone/>
            </a:pPr>
            <a:endParaRPr lang="en-US" sz="2000" dirty="0">
              <a:latin typeface="Apple Symbols" panose="02000000000000000000" pitchFamily="2" charset="-79"/>
              <a:ea typeface="Apple Symbols" panose="02000000000000000000" pitchFamily="2" charset="-79"/>
              <a:cs typeface="Apple Symbols" panose="02000000000000000000" pitchFamily="2" charset="-79"/>
            </a:endParaRPr>
          </a:p>
        </p:txBody>
      </p:sp>
      <p:pic>
        <p:nvPicPr>
          <p:cNvPr id="4" name="Picture 12" descr="staring">
            <a:extLst>
              <a:ext uri="{FF2B5EF4-FFF2-40B4-BE49-F238E27FC236}">
                <a16:creationId xmlns:a16="http://schemas.microsoft.com/office/drawing/2014/main" id="{06D56254-F587-9343-9BB8-3D165E1C567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64851" y="2220666"/>
            <a:ext cx="3311525" cy="430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809895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AB108-707B-9943-A4D4-C5051243F12C}"/>
              </a:ext>
            </a:extLst>
          </p:cNvPr>
          <p:cNvSpPr>
            <a:spLocks noGrp="1"/>
          </p:cNvSpPr>
          <p:nvPr>
            <p:ph type="title"/>
          </p:nvPr>
        </p:nvSpPr>
        <p:spPr/>
        <p:txBody>
          <a:bodyPr/>
          <a:lstStyle/>
          <a:p>
            <a:pPr algn="ctr"/>
            <a:r>
              <a:rPr lang="en-US" dirty="0"/>
              <a:t>Hostile Work Environment</a:t>
            </a:r>
          </a:p>
        </p:txBody>
      </p:sp>
      <p:sp>
        <p:nvSpPr>
          <p:cNvPr id="3" name="Content Placeholder 2">
            <a:extLst>
              <a:ext uri="{FF2B5EF4-FFF2-40B4-BE49-F238E27FC236}">
                <a16:creationId xmlns:a16="http://schemas.microsoft.com/office/drawing/2014/main" id="{EB81C336-062B-164C-AF31-F1BF8C52A970}"/>
              </a:ext>
            </a:extLst>
          </p:cNvPr>
          <p:cNvSpPr>
            <a:spLocks noGrp="1"/>
          </p:cNvSpPr>
          <p:nvPr>
            <p:ph idx="1"/>
          </p:nvPr>
        </p:nvSpPr>
        <p:spPr>
          <a:xfrm>
            <a:off x="677334" y="1781448"/>
            <a:ext cx="8596668" cy="3880773"/>
          </a:xfrm>
        </p:spPr>
        <p:txBody>
          <a:bodyPr/>
          <a:lstStyle/>
          <a:p>
            <a:r>
              <a:rPr lang="en-US" altLang="en-US" sz="2400" dirty="0">
                <a:latin typeface="Albertus MT" pitchFamily="34" charset="0"/>
              </a:rPr>
              <a:t>Verbal, physical or visual forms of harassment, that are sexual in nature, "sufficiently severe, persistent, or pervasive" and unwelcome fall under the category of Hostile Environment Sexual Harassment. </a:t>
            </a:r>
          </a:p>
          <a:p>
            <a:r>
              <a:rPr lang="en-US" altLang="en-US" sz="2400" dirty="0">
                <a:latin typeface="Albertus MT" pitchFamily="34" charset="0"/>
              </a:rPr>
              <a:t>A single, severe incident, such as a sexual assault, could create a hostile environment. More commonly, a "hostile environment" is created by a series of incidents. </a:t>
            </a:r>
          </a:p>
          <a:p>
            <a:endParaRPr lang="en-US" dirty="0"/>
          </a:p>
        </p:txBody>
      </p:sp>
    </p:spTree>
    <p:extLst>
      <p:ext uri="{BB962C8B-B14F-4D97-AF65-F5344CB8AC3E}">
        <p14:creationId xmlns:p14="http://schemas.microsoft.com/office/powerpoint/2010/main" val="38280458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68B04-6C7B-0D4D-8E50-81A4C7B171AD}"/>
              </a:ext>
            </a:extLst>
          </p:cNvPr>
          <p:cNvSpPr>
            <a:spLocks noGrp="1"/>
          </p:cNvSpPr>
          <p:nvPr>
            <p:ph type="title"/>
          </p:nvPr>
        </p:nvSpPr>
        <p:spPr/>
        <p:txBody>
          <a:bodyPr/>
          <a:lstStyle/>
          <a:p>
            <a:pPr algn="ctr"/>
            <a:r>
              <a:rPr lang="en-US" dirty="0"/>
              <a:t>Examples of Sexual Harassment </a:t>
            </a:r>
          </a:p>
        </p:txBody>
      </p:sp>
      <p:sp>
        <p:nvSpPr>
          <p:cNvPr id="3" name="Content Placeholder 2">
            <a:extLst>
              <a:ext uri="{FF2B5EF4-FFF2-40B4-BE49-F238E27FC236}">
                <a16:creationId xmlns:a16="http://schemas.microsoft.com/office/drawing/2014/main" id="{D39A656A-CE9E-3244-8040-78C7F4ED3E5A}"/>
              </a:ext>
            </a:extLst>
          </p:cNvPr>
          <p:cNvSpPr>
            <a:spLocks noGrp="1"/>
          </p:cNvSpPr>
          <p:nvPr>
            <p:ph idx="1"/>
          </p:nvPr>
        </p:nvSpPr>
        <p:spPr>
          <a:xfrm>
            <a:off x="677334" y="1792598"/>
            <a:ext cx="8596668" cy="3880773"/>
          </a:xfrm>
        </p:spPr>
        <p:txBody>
          <a:bodyPr/>
          <a:lstStyle/>
          <a:p>
            <a:pPr>
              <a:lnSpc>
                <a:spcPct val="90000"/>
              </a:lnSpc>
            </a:pPr>
            <a:r>
              <a:rPr lang="en-US" altLang="en-US" sz="2400" dirty="0">
                <a:latin typeface="Albertus MT" pitchFamily="34" charset="0"/>
              </a:rPr>
              <a:t>Unwanted jokes, gestures, offensive words on clothing, and unwelcome comments and witty responses. </a:t>
            </a:r>
          </a:p>
          <a:p>
            <a:pPr>
              <a:lnSpc>
                <a:spcPct val="90000"/>
              </a:lnSpc>
            </a:pPr>
            <a:r>
              <a:rPr lang="en-US" altLang="en-US" sz="2400" dirty="0">
                <a:latin typeface="Albertus MT" pitchFamily="34" charset="0"/>
              </a:rPr>
              <a:t>Touching and any other bodily contact such as scratching or patting a coworker's back, grabbing an employee around the waist, or interfering with an employee's ability to move. </a:t>
            </a:r>
          </a:p>
          <a:p>
            <a:pPr>
              <a:lnSpc>
                <a:spcPct val="90000"/>
              </a:lnSpc>
            </a:pPr>
            <a:r>
              <a:rPr lang="en-US" altLang="en-US" sz="2400" dirty="0">
                <a:latin typeface="Albertus MT" pitchFamily="34" charset="0"/>
              </a:rPr>
              <a:t>Repeated requests for dates that are turned down or unwanted flirting. </a:t>
            </a:r>
          </a:p>
          <a:p>
            <a:pPr>
              <a:lnSpc>
                <a:spcPct val="90000"/>
              </a:lnSpc>
            </a:pPr>
            <a:endParaRPr lang="en-US" dirty="0"/>
          </a:p>
        </p:txBody>
      </p:sp>
    </p:spTree>
    <p:extLst>
      <p:ext uri="{BB962C8B-B14F-4D97-AF65-F5344CB8AC3E}">
        <p14:creationId xmlns:p14="http://schemas.microsoft.com/office/powerpoint/2010/main" val="8942740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DD53EF-D8C1-0749-A967-9B02CBC8ED2E}"/>
              </a:ext>
            </a:extLst>
          </p:cNvPr>
          <p:cNvSpPr>
            <a:spLocks noGrp="1"/>
          </p:cNvSpPr>
          <p:nvPr>
            <p:ph type="title"/>
          </p:nvPr>
        </p:nvSpPr>
        <p:spPr>
          <a:xfrm>
            <a:off x="677334" y="609600"/>
            <a:ext cx="8596668" cy="1118839"/>
          </a:xfrm>
        </p:spPr>
        <p:txBody>
          <a:bodyPr/>
          <a:lstStyle/>
          <a:p>
            <a:pPr algn="ctr"/>
            <a:r>
              <a:rPr lang="en-US" altLang="en-US" dirty="0">
                <a:latin typeface="Georgia" panose="02040502050405020303" pitchFamily="18" charset="0"/>
              </a:rPr>
              <a:t>Examples of Sexual Harassment</a:t>
            </a:r>
            <a:r>
              <a:rPr lang="en-US" altLang="en-US" dirty="0"/>
              <a:t> </a:t>
            </a:r>
            <a:endParaRPr lang="en-US" dirty="0"/>
          </a:p>
        </p:txBody>
      </p:sp>
      <p:sp>
        <p:nvSpPr>
          <p:cNvPr id="3" name="Content Placeholder 2">
            <a:extLst>
              <a:ext uri="{FF2B5EF4-FFF2-40B4-BE49-F238E27FC236}">
                <a16:creationId xmlns:a16="http://schemas.microsoft.com/office/drawing/2014/main" id="{15531BE3-1478-C146-A4E1-A6C649791954}"/>
              </a:ext>
            </a:extLst>
          </p:cNvPr>
          <p:cNvSpPr>
            <a:spLocks noGrp="1"/>
          </p:cNvSpPr>
          <p:nvPr>
            <p:ph idx="1"/>
          </p:nvPr>
        </p:nvSpPr>
        <p:spPr>
          <a:xfrm>
            <a:off x="866905" y="1569574"/>
            <a:ext cx="8596668" cy="3880773"/>
          </a:xfrm>
        </p:spPr>
        <p:txBody>
          <a:bodyPr/>
          <a:lstStyle/>
          <a:p>
            <a:r>
              <a:rPr lang="en-US" altLang="en-US" sz="3200" dirty="0">
                <a:latin typeface="Albertus MT" pitchFamily="34" charset="0"/>
              </a:rPr>
              <a:t>Transmitting or posting emails, texts, or pictures of a sexual or other harassment-related nature. </a:t>
            </a:r>
          </a:p>
          <a:p>
            <a:r>
              <a:rPr lang="en-US" altLang="en-US" sz="3200" dirty="0">
                <a:latin typeface="Albertus MT" pitchFamily="34" charset="0"/>
              </a:rPr>
              <a:t>Displaying sexually suggestive objects, pictures, or posters. </a:t>
            </a:r>
          </a:p>
          <a:p>
            <a:r>
              <a:rPr lang="en-US" altLang="en-US" sz="3200" dirty="0">
                <a:latin typeface="Albertus MT" pitchFamily="34" charset="0"/>
              </a:rPr>
              <a:t>Playing sexually suggestive music.</a:t>
            </a:r>
          </a:p>
          <a:p>
            <a:endParaRPr lang="en-US" dirty="0"/>
          </a:p>
        </p:txBody>
      </p:sp>
    </p:spTree>
    <p:extLst>
      <p:ext uri="{BB962C8B-B14F-4D97-AF65-F5344CB8AC3E}">
        <p14:creationId xmlns:p14="http://schemas.microsoft.com/office/powerpoint/2010/main" val="11804127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4D22B-316D-134B-A8E3-7EC958AB56AB}"/>
              </a:ext>
            </a:extLst>
          </p:cNvPr>
          <p:cNvSpPr>
            <a:spLocks noGrp="1"/>
          </p:cNvSpPr>
          <p:nvPr>
            <p:ph type="title"/>
          </p:nvPr>
        </p:nvSpPr>
        <p:spPr/>
        <p:txBody>
          <a:bodyPr>
            <a:normAutofit/>
          </a:bodyPr>
          <a:lstStyle/>
          <a:p>
            <a:pPr algn="ctr"/>
            <a:r>
              <a:rPr lang="en-US" altLang="en-US" sz="4000" dirty="0">
                <a:latin typeface="Georgia" panose="02040502050405020303" pitchFamily="18" charset="0"/>
              </a:rPr>
              <a:t>            </a:t>
            </a:r>
            <a:r>
              <a:rPr lang="en-US" altLang="en-US" dirty="0">
                <a:latin typeface="Georgia" panose="02040502050405020303" pitchFamily="18" charset="0"/>
              </a:rPr>
              <a:t>Steps to File a Complaint</a:t>
            </a:r>
            <a:endParaRPr lang="en-US" dirty="0"/>
          </a:p>
        </p:txBody>
      </p:sp>
      <p:sp>
        <p:nvSpPr>
          <p:cNvPr id="3" name="Content Placeholder 2">
            <a:extLst>
              <a:ext uri="{FF2B5EF4-FFF2-40B4-BE49-F238E27FC236}">
                <a16:creationId xmlns:a16="http://schemas.microsoft.com/office/drawing/2014/main" id="{F51BD27E-4BE4-BB48-8255-9A6840EC574F}"/>
              </a:ext>
            </a:extLst>
          </p:cNvPr>
          <p:cNvSpPr>
            <a:spLocks noGrp="1"/>
          </p:cNvSpPr>
          <p:nvPr>
            <p:ph idx="1"/>
          </p:nvPr>
        </p:nvSpPr>
        <p:spPr>
          <a:xfrm>
            <a:off x="1421253" y="2619215"/>
            <a:ext cx="8596668" cy="4011084"/>
          </a:xfrm>
        </p:spPr>
        <p:txBody>
          <a:bodyPr>
            <a:normAutofit/>
          </a:bodyPr>
          <a:lstStyle/>
          <a:p>
            <a:pPr marL="0" indent="0">
              <a:lnSpc>
                <a:spcPct val="90000"/>
              </a:lnSpc>
              <a:buNone/>
            </a:pPr>
            <a:r>
              <a:rPr lang="en-US" altLang="en-US" sz="2800" dirty="0">
                <a:latin typeface="Albertus MT" pitchFamily="34" charset="0"/>
              </a:rPr>
              <a:t>1.	Let the harasser know that his/her conduct is 	unwanted and unwelcome.</a:t>
            </a:r>
          </a:p>
          <a:p>
            <a:pPr marL="0" indent="0">
              <a:lnSpc>
                <a:spcPct val="90000"/>
              </a:lnSpc>
              <a:buNone/>
            </a:pPr>
            <a:r>
              <a:rPr lang="en-US" altLang="en-US" sz="2800" dirty="0">
                <a:latin typeface="Albertus MT" pitchFamily="34" charset="0"/>
              </a:rPr>
              <a:t>2.	Go to a supervisor and explain the circumstances. Be 	sure to take with you documented dates, times, and 	specific occurrences if you have them. Also, report the 	incident to Human Resources. If the appropriate 	supervisor is unavailable, or is the offender, report the 	incident directly to Human Resources.</a:t>
            </a:r>
          </a:p>
          <a:p>
            <a:endParaRPr lang="en-US" sz="2800" dirty="0"/>
          </a:p>
        </p:txBody>
      </p:sp>
      <p:pic>
        <p:nvPicPr>
          <p:cNvPr id="4" name="Picture 4" descr="gavel">
            <a:extLst>
              <a:ext uri="{FF2B5EF4-FFF2-40B4-BE49-F238E27FC236}">
                <a16:creationId xmlns:a16="http://schemas.microsoft.com/office/drawing/2014/main" id="{626F4C7C-326F-1A49-8368-277E7FC0395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628" y="79375"/>
            <a:ext cx="2381250" cy="238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99411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rgbClr val="198AC5"/>
        </a:solidFill>
        <a:effectLst/>
      </p:bgPr>
    </p:bg>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2851A249-31BD-6840-A109-8A77D9D9EE69}"/>
              </a:ext>
            </a:extLst>
          </p:cNvPr>
          <p:cNvPicPr>
            <a:picLocks noGrp="1" noChangeAspect="1"/>
          </p:cNvPicPr>
          <p:nvPr>
            <p:ph idx="1"/>
          </p:nvPr>
        </p:nvPicPr>
        <p:blipFill>
          <a:blip r:embed="rId2"/>
          <a:stretch>
            <a:fillRect/>
          </a:stretch>
        </p:blipFill>
        <p:spPr>
          <a:xfrm>
            <a:off x="162079" y="116249"/>
            <a:ext cx="1962944" cy="1962944"/>
          </a:xfrm>
        </p:spPr>
      </p:pic>
      <p:sp>
        <p:nvSpPr>
          <p:cNvPr id="2" name="Rectangle 1">
            <a:extLst>
              <a:ext uri="{FF2B5EF4-FFF2-40B4-BE49-F238E27FC236}">
                <a16:creationId xmlns:a16="http://schemas.microsoft.com/office/drawing/2014/main" id="{C0A3C804-830A-F54D-A23C-6A5B4634DF89}"/>
              </a:ext>
            </a:extLst>
          </p:cNvPr>
          <p:cNvSpPr/>
          <p:nvPr/>
        </p:nvSpPr>
        <p:spPr>
          <a:xfrm>
            <a:off x="8954377" y="4724039"/>
            <a:ext cx="3005213" cy="1815882"/>
          </a:xfrm>
          <a:prstGeom prst="rect">
            <a:avLst/>
          </a:prstGeom>
        </p:spPr>
        <p:txBody>
          <a:bodyPr wrap="square">
            <a:spAutoFit/>
          </a:bodyPr>
          <a:lstStyle/>
          <a:p>
            <a:pPr algn="r"/>
            <a:r>
              <a:rPr lang="en-US" sz="2800" b="1" dirty="0">
                <a:solidFill>
                  <a:schemeClr val="bg1"/>
                </a:solidFill>
                <a:latin typeface="+mj-lt"/>
                <a:cs typeface="Futura Condensed ExtraBold" panose="020B0602020204020303" pitchFamily="34" charset="-79"/>
              </a:rPr>
              <a:t>WORK. </a:t>
            </a:r>
          </a:p>
          <a:p>
            <a:pPr algn="r"/>
            <a:r>
              <a:rPr lang="en-US" sz="2800" b="1" dirty="0">
                <a:solidFill>
                  <a:schemeClr val="bg1"/>
                </a:solidFill>
                <a:latin typeface="+mj-lt"/>
                <a:cs typeface="Futura Condensed ExtraBold" panose="020B0602020204020303" pitchFamily="34" charset="-79"/>
              </a:rPr>
              <a:t>PLAY. </a:t>
            </a:r>
          </a:p>
          <a:p>
            <a:pPr algn="r"/>
            <a:r>
              <a:rPr lang="en-US" sz="2800" b="1" dirty="0">
                <a:solidFill>
                  <a:schemeClr val="bg1"/>
                </a:solidFill>
                <a:latin typeface="+mj-lt"/>
                <a:cs typeface="Futura Condensed ExtraBold" panose="020B0602020204020303" pitchFamily="34" charset="-79"/>
              </a:rPr>
              <a:t>SUCCEED.</a:t>
            </a:r>
          </a:p>
          <a:p>
            <a:pPr algn="r"/>
            <a:r>
              <a:rPr lang="en-US" sz="2800" b="1" dirty="0">
                <a:solidFill>
                  <a:schemeClr val="bg1"/>
                </a:solidFill>
                <a:latin typeface="+mj-lt"/>
                <a:cs typeface="Futura Condensed ExtraBold" panose="020B0602020204020303" pitchFamily="34" charset="-79"/>
              </a:rPr>
              <a:t>TOGETHER.</a:t>
            </a:r>
          </a:p>
        </p:txBody>
      </p:sp>
      <p:sp>
        <p:nvSpPr>
          <p:cNvPr id="3" name="TextBox 2">
            <a:extLst>
              <a:ext uri="{FF2B5EF4-FFF2-40B4-BE49-F238E27FC236}">
                <a16:creationId xmlns:a16="http://schemas.microsoft.com/office/drawing/2014/main" id="{E0112781-5238-7E43-AB19-2A642C8C093D}"/>
              </a:ext>
            </a:extLst>
          </p:cNvPr>
          <p:cNvSpPr txBox="1"/>
          <p:nvPr/>
        </p:nvSpPr>
        <p:spPr>
          <a:xfrm>
            <a:off x="2827711" y="650084"/>
            <a:ext cx="11049000" cy="584775"/>
          </a:xfrm>
          <a:prstGeom prst="rect">
            <a:avLst/>
          </a:prstGeom>
          <a:noFill/>
        </p:spPr>
        <p:txBody>
          <a:bodyPr wrap="square" rtlCol="0">
            <a:spAutoFit/>
          </a:bodyPr>
          <a:lstStyle/>
          <a:p>
            <a:r>
              <a:rPr lang="en-US" altLang="en-US" sz="3200" dirty="0">
                <a:latin typeface="Georgia" panose="02040502050405020303" pitchFamily="18" charset="0"/>
              </a:rPr>
              <a:t>Learning Objectives</a:t>
            </a:r>
            <a:endParaRPr lang="en-US" sz="3200" dirty="0">
              <a:solidFill>
                <a:schemeClr val="bg1"/>
              </a:solidFill>
              <a:latin typeface="+mj-lt"/>
            </a:endParaRPr>
          </a:p>
        </p:txBody>
      </p:sp>
      <p:sp>
        <p:nvSpPr>
          <p:cNvPr id="4" name="TextBox 3">
            <a:extLst>
              <a:ext uri="{FF2B5EF4-FFF2-40B4-BE49-F238E27FC236}">
                <a16:creationId xmlns:a16="http://schemas.microsoft.com/office/drawing/2014/main" id="{CD14AEAA-26D5-2B45-910D-FCE197338ADF}"/>
              </a:ext>
            </a:extLst>
          </p:cNvPr>
          <p:cNvSpPr txBox="1"/>
          <p:nvPr/>
        </p:nvSpPr>
        <p:spPr>
          <a:xfrm>
            <a:off x="548640" y="2356882"/>
            <a:ext cx="8867567" cy="2062103"/>
          </a:xfrm>
          <a:prstGeom prst="rect">
            <a:avLst/>
          </a:prstGeom>
          <a:noFill/>
        </p:spPr>
        <p:txBody>
          <a:bodyPr wrap="square" rtlCol="0">
            <a:spAutoFit/>
          </a:bodyPr>
          <a:lstStyle/>
          <a:p>
            <a:r>
              <a:rPr lang="en-US" altLang="en-US" sz="3200" dirty="0">
                <a:latin typeface="Albertus MT" pitchFamily="34" charset="0"/>
              </a:rPr>
              <a:t>-Definition of sexual harassment</a:t>
            </a:r>
          </a:p>
          <a:p>
            <a:r>
              <a:rPr lang="en-US" altLang="en-US" sz="3200" dirty="0">
                <a:latin typeface="Albertus MT" pitchFamily="34" charset="0"/>
              </a:rPr>
              <a:t>-Learning the different types of sexual harassment</a:t>
            </a:r>
          </a:p>
          <a:p>
            <a:r>
              <a:rPr lang="en-US" altLang="en-US" sz="3200" dirty="0">
                <a:latin typeface="Albertus MT" pitchFamily="34" charset="0"/>
              </a:rPr>
              <a:t>-Identifying sexual harassment</a:t>
            </a:r>
          </a:p>
          <a:p>
            <a:r>
              <a:rPr lang="en-US" altLang="en-US" sz="3200" dirty="0">
                <a:latin typeface="Albertus MT" pitchFamily="34" charset="0"/>
              </a:rPr>
              <a:t>-Steps to filing a complaint</a:t>
            </a:r>
          </a:p>
        </p:txBody>
      </p:sp>
    </p:spTree>
    <p:extLst>
      <p:ext uri="{BB962C8B-B14F-4D97-AF65-F5344CB8AC3E}">
        <p14:creationId xmlns:p14="http://schemas.microsoft.com/office/powerpoint/2010/main" val="349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E50B989-9A6A-0C4E-A82D-32D5200702DB}"/>
              </a:ext>
            </a:extLst>
          </p:cNvPr>
          <p:cNvSpPr txBox="1"/>
          <p:nvPr/>
        </p:nvSpPr>
        <p:spPr>
          <a:xfrm>
            <a:off x="9142535" y="4744396"/>
            <a:ext cx="2907323" cy="2185214"/>
          </a:xfrm>
          <a:prstGeom prst="rect">
            <a:avLst/>
          </a:prstGeom>
          <a:noFill/>
        </p:spPr>
        <p:txBody>
          <a:bodyPr wrap="square" rtlCol="0">
            <a:spAutoFit/>
          </a:bodyPr>
          <a:lstStyle/>
          <a:p>
            <a:pPr algn="r"/>
            <a:r>
              <a:rPr lang="en-US" sz="2800" b="1" dirty="0">
                <a:solidFill>
                  <a:schemeClr val="bg1"/>
                </a:solidFill>
                <a:latin typeface="+mj-lt"/>
                <a:cs typeface="Futura Condensed ExtraBold" panose="020B0602020204020303" pitchFamily="34" charset="-79"/>
              </a:rPr>
              <a:t>WORK. </a:t>
            </a:r>
          </a:p>
          <a:p>
            <a:pPr algn="r"/>
            <a:r>
              <a:rPr lang="en-US" sz="2800" b="1" dirty="0">
                <a:solidFill>
                  <a:schemeClr val="bg1"/>
                </a:solidFill>
                <a:latin typeface="+mj-lt"/>
                <a:cs typeface="Futura Condensed ExtraBold" panose="020B0602020204020303" pitchFamily="34" charset="-79"/>
              </a:rPr>
              <a:t>PLAY. </a:t>
            </a:r>
          </a:p>
          <a:p>
            <a:pPr algn="r"/>
            <a:r>
              <a:rPr lang="en-US" sz="2800" b="1" dirty="0">
                <a:solidFill>
                  <a:schemeClr val="bg1"/>
                </a:solidFill>
                <a:latin typeface="+mj-lt"/>
                <a:cs typeface="Futura Condensed ExtraBold" panose="020B0602020204020303" pitchFamily="34" charset="-79"/>
              </a:rPr>
              <a:t>SUCCEED.</a:t>
            </a:r>
          </a:p>
          <a:p>
            <a:pPr algn="r"/>
            <a:r>
              <a:rPr lang="en-US" sz="2800" b="1" dirty="0">
                <a:solidFill>
                  <a:schemeClr val="bg1"/>
                </a:solidFill>
                <a:latin typeface="+mj-lt"/>
                <a:cs typeface="Futura Condensed ExtraBold" panose="020B0602020204020303" pitchFamily="34" charset="-79"/>
              </a:rPr>
              <a:t>TOGETHER.</a:t>
            </a:r>
          </a:p>
          <a:p>
            <a:pPr algn="r"/>
            <a:endParaRPr lang="en-US" sz="2400" b="1" dirty="0">
              <a:solidFill>
                <a:srgbClr val="5C8AB7"/>
              </a:solidFill>
              <a:latin typeface="Futura Condensed ExtraBold" panose="020B0602020204020303" pitchFamily="34" charset="-79"/>
              <a:cs typeface="Futura Condensed ExtraBold" panose="020B0602020204020303" pitchFamily="34" charset="-79"/>
            </a:endParaRPr>
          </a:p>
        </p:txBody>
      </p:sp>
      <p:pic>
        <p:nvPicPr>
          <p:cNvPr id="8" name="Picture 7">
            <a:extLst>
              <a:ext uri="{FF2B5EF4-FFF2-40B4-BE49-F238E27FC236}">
                <a16:creationId xmlns:a16="http://schemas.microsoft.com/office/drawing/2014/main" id="{00BEDB7B-8F8F-B542-85A2-E6C4117C031C}"/>
              </a:ext>
            </a:extLst>
          </p:cNvPr>
          <p:cNvPicPr>
            <a:picLocks noChangeAspect="1"/>
          </p:cNvPicPr>
          <p:nvPr/>
        </p:nvPicPr>
        <p:blipFill>
          <a:blip r:embed="rId2"/>
          <a:stretch>
            <a:fillRect/>
          </a:stretch>
        </p:blipFill>
        <p:spPr>
          <a:xfrm>
            <a:off x="193429" y="143420"/>
            <a:ext cx="1873327" cy="1873327"/>
          </a:xfrm>
          <a:prstGeom prst="rect">
            <a:avLst/>
          </a:prstGeom>
        </p:spPr>
      </p:pic>
      <p:sp>
        <p:nvSpPr>
          <p:cNvPr id="3" name="Subtitle 2">
            <a:extLst>
              <a:ext uri="{FF2B5EF4-FFF2-40B4-BE49-F238E27FC236}">
                <a16:creationId xmlns:a16="http://schemas.microsoft.com/office/drawing/2014/main" id="{1310904A-0EFC-3941-94E5-35FF6A8A2752}"/>
              </a:ext>
            </a:extLst>
          </p:cNvPr>
          <p:cNvSpPr>
            <a:spLocks noGrp="1"/>
          </p:cNvSpPr>
          <p:nvPr>
            <p:ph type="subTitle" idx="1"/>
          </p:nvPr>
        </p:nvSpPr>
        <p:spPr>
          <a:xfrm>
            <a:off x="2505542" y="490986"/>
            <a:ext cx="8849171" cy="619929"/>
          </a:xfrm>
        </p:spPr>
        <p:txBody>
          <a:bodyPr>
            <a:noAutofit/>
          </a:bodyPr>
          <a:lstStyle/>
          <a:p>
            <a:pPr algn="l"/>
            <a:r>
              <a:rPr lang="en-US" altLang="en-US" sz="3600" b="1" dirty="0">
                <a:latin typeface="Georgia" panose="02040502050405020303" pitchFamily="18" charset="0"/>
              </a:rPr>
              <a:t>Definition</a:t>
            </a:r>
            <a:endParaRPr lang="en-US" sz="3600" b="1" dirty="0">
              <a:solidFill>
                <a:srgbClr val="198AC5"/>
              </a:solidFill>
              <a:latin typeface="+mj-lt"/>
            </a:endParaRPr>
          </a:p>
        </p:txBody>
      </p:sp>
      <p:pic>
        <p:nvPicPr>
          <p:cNvPr id="6" name="Picture 4" descr="BWuncomfortablegirl">
            <a:extLst>
              <a:ext uri="{FF2B5EF4-FFF2-40B4-BE49-F238E27FC236}">
                <a16:creationId xmlns:a16="http://schemas.microsoft.com/office/drawing/2014/main" id="{C8EB8331-A216-A24D-8952-8FB68742723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a:xfrm>
            <a:off x="6651807" y="1306552"/>
            <a:ext cx="2514600" cy="3886200"/>
          </a:xfrm>
          <a:prstGeom prst="rect">
            <a:avLst/>
          </a:prstGeom>
          <a:noFill/>
        </p:spPr>
      </p:pic>
      <p:sp>
        <p:nvSpPr>
          <p:cNvPr id="2" name="TextBox 1">
            <a:extLst>
              <a:ext uri="{FF2B5EF4-FFF2-40B4-BE49-F238E27FC236}">
                <a16:creationId xmlns:a16="http://schemas.microsoft.com/office/drawing/2014/main" id="{F6376E21-28F1-4847-A0C5-0B4583B1ACC8}"/>
              </a:ext>
            </a:extLst>
          </p:cNvPr>
          <p:cNvSpPr txBox="1"/>
          <p:nvPr/>
        </p:nvSpPr>
        <p:spPr>
          <a:xfrm>
            <a:off x="657922" y="2163336"/>
            <a:ext cx="5993885" cy="1846659"/>
          </a:xfrm>
          <a:prstGeom prst="rect">
            <a:avLst/>
          </a:prstGeom>
          <a:noFill/>
        </p:spPr>
        <p:txBody>
          <a:bodyPr wrap="none" rtlCol="0">
            <a:spAutoFit/>
          </a:bodyPr>
          <a:lstStyle/>
          <a:p>
            <a:r>
              <a:rPr lang="en-US" altLang="en-US" sz="2400" dirty="0">
                <a:latin typeface="Albertus MT" pitchFamily="34" charset="0"/>
              </a:rPr>
              <a:t>Unwelcome verbal, visual, or physical conduct </a:t>
            </a:r>
          </a:p>
          <a:p>
            <a:r>
              <a:rPr lang="en-US" altLang="en-US" sz="2400" dirty="0">
                <a:latin typeface="Albertus MT" pitchFamily="34" charset="0"/>
              </a:rPr>
              <a:t>of a sexual nature that is severe or pervasive </a:t>
            </a:r>
          </a:p>
          <a:p>
            <a:r>
              <a:rPr lang="en-US" altLang="en-US" sz="2400" dirty="0">
                <a:latin typeface="Albertus MT" pitchFamily="34" charset="0"/>
              </a:rPr>
              <a:t>and affects working conditions or creates a </a:t>
            </a:r>
          </a:p>
          <a:p>
            <a:r>
              <a:rPr lang="en-US" altLang="en-US" sz="2400" dirty="0">
                <a:latin typeface="Albertus MT" pitchFamily="34" charset="0"/>
              </a:rPr>
              <a:t>hostile work environment.</a:t>
            </a:r>
          </a:p>
          <a:p>
            <a:endParaRPr lang="en-US" dirty="0"/>
          </a:p>
        </p:txBody>
      </p:sp>
    </p:spTree>
    <p:extLst>
      <p:ext uri="{BB962C8B-B14F-4D97-AF65-F5344CB8AC3E}">
        <p14:creationId xmlns:p14="http://schemas.microsoft.com/office/powerpoint/2010/main" val="1302269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rgbClr val="198AC5"/>
        </a:solidFill>
        <a:effectLst/>
      </p:bgPr>
    </p:bg>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2851A249-31BD-6840-A109-8A77D9D9EE69}"/>
              </a:ext>
            </a:extLst>
          </p:cNvPr>
          <p:cNvPicPr>
            <a:picLocks noGrp="1" noChangeAspect="1"/>
          </p:cNvPicPr>
          <p:nvPr>
            <p:ph idx="1"/>
          </p:nvPr>
        </p:nvPicPr>
        <p:blipFill>
          <a:blip r:embed="rId2"/>
          <a:stretch>
            <a:fillRect/>
          </a:stretch>
        </p:blipFill>
        <p:spPr>
          <a:xfrm>
            <a:off x="162079" y="116249"/>
            <a:ext cx="1962944" cy="1962944"/>
          </a:xfrm>
        </p:spPr>
      </p:pic>
      <p:sp>
        <p:nvSpPr>
          <p:cNvPr id="2" name="Rectangle 1">
            <a:extLst>
              <a:ext uri="{FF2B5EF4-FFF2-40B4-BE49-F238E27FC236}">
                <a16:creationId xmlns:a16="http://schemas.microsoft.com/office/drawing/2014/main" id="{C0A3C804-830A-F54D-A23C-6A5B4634DF89}"/>
              </a:ext>
            </a:extLst>
          </p:cNvPr>
          <p:cNvSpPr/>
          <p:nvPr/>
        </p:nvSpPr>
        <p:spPr>
          <a:xfrm>
            <a:off x="8954377" y="4724039"/>
            <a:ext cx="3005213" cy="1815882"/>
          </a:xfrm>
          <a:prstGeom prst="rect">
            <a:avLst/>
          </a:prstGeom>
        </p:spPr>
        <p:txBody>
          <a:bodyPr wrap="square">
            <a:spAutoFit/>
          </a:bodyPr>
          <a:lstStyle/>
          <a:p>
            <a:pPr algn="r"/>
            <a:r>
              <a:rPr lang="en-US" sz="2800" b="1" dirty="0">
                <a:solidFill>
                  <a:schemeClr val="bg1"/>
                </a:solidFill>
                <a:cs typeface="Futura Condensed ExtraBold" panose="020B0602020204020303" pitchFamily="34" charset="-79"/>
              </a:rPr>
              <a:t>WORK. </a:t>
            </a:r>
          </a:p>
          <a:p>
            <a:pPr algn="r"/>
            <a:r>
              <a:rPr lang="en-US" sz="2800" b="1" dirty="0">
                <a:solidFill>
                  <a:schemeClr val="bg1"/>
                </a:solidFill>
                <a:cs typeface="Futura Condensed ExtraBold" panose="020B0602020204020303" pitchFamily="34" charset="-79"/>
              </a:rPr>
              <a:t>PLAY. </a:t>
            </a:r>
          </a:p>
          <a:p>
            <a:pPr algn="r"/>
            <a:r>
              <a:rPr lang="en-US" sz="2800" b="1" dirty="0">
                <a:solidFill>
                  <a:schemeClr val="bg1"/>
                </a:solidFill>
                <a:cs typeface="Futura Condensed ExtraBold" panose="020B0602020204020303" pitchFamily="34" charset="-79"/>
              </a:rPr>
              <a:t>SUCCEED.</a:t>
            </a:r>
          </a:p>
          <a:p>
            <a:pPr algn="r"/>
            <a:r>
              <a:rPr lang="en-US" sz="2800" b="1" dirty="0">
                <a:solidFill>
                  <a:schemeClr val="bg1"/>
                </a:solidFill>
                <a:cs typeface="Futura Condensed ExtraBold" panose="020B0602020204020303" pitchFamily="34" charset="-79"/>
              </a:rPr>
              <a:t>TOGETHER.</a:t>
            </a:r>
          </a:p>
        </p:txBody>
      </p:sp>
      <p:sp>
        <p:nvSpPr>
          <p:cNvPr id="3" name="TextBox 2">
            <a:extLst>
              <a:ext uri="{FF2B5EF4-FFF2-40B4-BE49-F238E27FC236}">
                <a16:creationId xmlns:a16="http://schemas.microsoft.com/office/drawing/2014/main" id="{E0112781-5238-7E43-AB19-2A642C8C093D}"/>
              </a:ext>
            </a:extLst>
          </p:cNvPr>
          <p:cNvSpPr txBox="1"/>
          <p:nvPr/>
        </p:nvSpPr>
        <p:spPr>
          <a:xfrm>
            <a:off x="910590" y="559112"/>
            <a:ext cx="11049000" cy="1077218"/>
          </a:xfrm>
          <a:prstGeom prst="rect">
            <a:avLst/>
          </a:prstGeom>
          <a:noFill/>
        </p:spPr>
        <p:txBody>
          <a:bodyPr wrap="square" rtlCol="0">
            <a:spAutoFit/>
          </a:bodyPr>
          <a:lstStyle/>
          <a:p>
            <a:pPr algn="ctr"/>
            <a:r>
              <a:rPr lang="en-US" altLang="en-US" sz="3200" dirty="0">
                <a:latin typeface="Georgia" panose="02040502050405020303" pitchFamily="18" charset="0"/>
              </a:rPr>
              <a:t>Breaking down the definition :</a:t>
            </a:r>
          </a:p>
          <a:p>
            <a:pPr algn="ctr"/>
            <a:r>
              <a:rPr lang="en-US" altLang="en-US" sz="3200" dirty="0">
                <a:latin typeface="Georgia" panose="02040502050405020303" pitchFamily="18" charset="0"/>
              </a:rPr>
              <a:t> “Conduct”</a:t>
            </a:r>
            <a:endParaRPr lang="en-US" sz="3200" dirty="0">
              <a:solidFill>
                <a:schemeClr val="bg1"/>
              </a:solidFill>
              <a:latin typeface="+mj-lt"/>
            </a:endParaRPr>
          </a:p>
        </p:txBody>
      </p:sp>
      <p:sp>
        <p:nvSpPr>
          <p:cNvPr id="4" name="TextBox 3">
            <a:extLst>
              <a:ext uri="{FF2B5EF4-FFF2-40B4-BE49-F238E27FC236}">
                <a16:creationId xmlns:a16="http://schemas.microsoft.com/office/drawing/2014/main" id="{CD14AEAA-26D5-2B45-910D-FCE197338ADF}"/>
              </a:ext>
            </a:extLst>
          </p:cNvPr>
          <p:cNvSpPr txBox="1"/>
          <p:nvPr/>
        </p:nvSpPr>
        <p:spPr>
          <a:xfrm>
            <a:off x="548640" y="2356882"/>
            <a:ext cx="8867567" cy="3170099"/>
          </a:xfrm>
          <a:prstGeom prst="rect">
            <a:avLst/>
          </a:prstGeom>
          <a:noFill/>
        </p:spPr>
        <p:txBody>
          <a:bodyPr wrap="square" rtlCol="0">
            <a:spAutoFit/>
          </a:bodyPr>
          <a:lstStyle/>
          <a:p>
            <a:pPr marL="342900" indent="-342900">
              <a:buFont typeface="Courier New"/>
              <a:buChar char="o"/>
            </a:pPr>
            <a:r>
              <a:rPr lang="en-US" altLang="en-US" sz="3600" dirty="0">
                <a:latin typeface="Albertus MT" pitchFamily="34" charset="0"/>
              </a:rPr>
              <a:t>Conduct is NOT sexual harassment if it is welcome. For this reason, it is important to communicate (either verbally or in writing) to the harasser that the conduct makes you uncomfortable and you want it to stop. </a:t>
            </a:r>
          </a:p>
          <a:p>
            <a:pPr marL="342900" indent="-342900">
              <a:buFont typeface="Courier New"/>
              <a:buChar char="o"/>
            </a:pPr>
            <a:endParaRPr lang="en-US" sz="2000" dirty="0">
              <a:solidFill>
                <a:schemeClr val="bg1"/>
              </a:solidFill>
            </a:endParaRPr>
          </a:p>
        </p:txBody>
      </p:sp>
    </p:spTree>
    <p:extLst>
      <p:ext uri="{BB962C8B-B14F-4D97-AF65-F5344CB8AC3E}">
        <p14:creationId xmlns:p14="http://schemas.microsoft.com/office/powerpoint/2010/main" val="1556445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E50B989-9A6A-0C4E-A82D-32D5200702DB}"/>
              </a:ext>
            </a:extLst>
          </p:cNvPr>
          <p:cNvSpPr txBox="1"/>
          <p:nvPr/>
        </p:nvSpPr>
        <p:spPr>
          <a:xfrm>
            <a:off x="9142535" y="4744396"/>
            <a:ext cx="2907323" cy="2185214"/>
          </a:xfrm>
          <a:prstGeom prst="rect">
            <a:avLst/>
          </a:prstGeom>
          <a:noFill/>
        </p:spPr>
        <p:txBody>
          <a:bodyPr wrap="square" rtlCol="0">
            <a:spAutoFit/>
          </a:bodyPr>
          <a:lstStyle/>
          <a:p>
            <a:pPr algn="r"/>
            <a:r>
              <a:rPr lang="en-US" sz="2800" b="1" dirty="0">
                <a:solidFill>
                  <a:schemeClr val="bg1"/>
                </a:solidFill>
                <a:latin typeface="Sunday" pitchFamily="2" charset="77"/>
                <a:cs typeface="Futura Condensed ExtraBold" panose="020B0602020204020303" pitchFamily="34" charset="-79"/>
              </a:rPr>
              <a:t>WORK. </a:t>
            </a:r>
          </a:p>
          <a:p>
            <a:pPr algn="r"/>
            <a:r>
              <a:rPr lang="en-US" sz="2800" b="1" dirty="0">
                <a:solidFill>
                  <a:schemeClr val="bg1"/>
                </a:solidFill>
                <a:latin typeface="Sunday" pitchFamily="2" charset="77"/>
                <a:cs typeface="Futura Condensed ExtraBold" panose="020B0602020204020303" pitchFamily="34" charset="-79"/>
              </a:rPr>
              <a:t>PLAY. </a:t>
            </a:r>
          </a:p>
          <a:p>
            <a:pPr algn="r"/>
            <a:r>
              <a:rPr lang="en-US" sz="2800" b="1" dirty="0">
                <a:solidFill>
                  <a:schemeClr val="bg1"/>
                </a:solidFill>
                <a:latin typeface="Sunday" pitchFamily="2" charset="77"/>
                <a:cs typeface="Futura Condensed ExtraBold" panose="020B0602020204020303" pitchFamily="34" charset="-79"/>
              </a:rPr>
              <a:t>SUCCEED.</a:t>
            </a:r>
          </a:p>
          <a:p>
            <a:pPr algn="r"/>
            <a:r>
              <a:rPr lang="en-US" sz="2800" b="1" dirty="0">
                <a:solidFill>
                  <a:schemeClr val="bg1"/>
                </a:solidFill>
                <a:latin typeface="Sunday" pitchFamily="2" charset="77"/>
                <a:cs typeface="Futura Condensed ExtraBold" panose="020B0602020204020303" pitchFamily="34" charset="-79"/>
              </a:rPr>
              <a:t>TOGETHER.</a:t>
            </a:r>
          </a:p>
          <a:p>
            <a:pPr algn="r"/>
            <a:endParaRPr lang="en-US" sz="2400" b="1" dirty="0">
              <a:solidFill>
                <a:srgbClr val="5C8AB7"/>
              </a:solidFill>
              <a:latin typeface="Futura Condensed ExtraBold" panose="020B0602020204020303" pitchFamily="34" charset="-79"/>
              <a:cs typeface="Futura Condensed ExtraBold" panose="020B0602020204020303" pitchFamily="34" charset="-79"/>
            </a:endParaRPr>
          </a:p>
        </p:txBody>
      </p:sp>
      <p:pic>
        <p:nvPicPr>
          <p:cNvPr id="8" name="Picture 7">
            <a:extLst>
              <a:ext uri="{FF2B5EF4-FFF2-40B4-BE49-F238E27FC236}">
                <a16:creationId xmlns:a16="http://schemas.microsoft.com/office/drawing/2014/main" id="{00BEDB7B-8F8F-B542-85A2-E6C4117C031C}"/>
              </a:ext>
            </a:extLst>
          </p:cNvPr>
          <p:cNvPicPr>
            <a:picLocks noChangeAspect="1"/>
          </p:cNvPicPr>
          <p:nvPr/>
        </p:nvPicPr>
        <p:blipFill>
          <a:blip r:embed="rId2"/>
          <a:stretch>
            <a:fillRect/>
          </a:stretch>
        </p:blipFill>
        <p:spPr>
          <a:xfrm>
            <a:off x="193429" y="143420"/>
            <a:ext cx="1873327" cy="1873327"/>
          </a:xfrm>
          <a:prstGeom prst="rect">
            <a:avLst/>
          </a:prstGeom>
        </p:spPr>
      </p:pic>
      <p:sp>
        <p:nvSpPr>
          <p:cNvPr id="3" name="Subtitle 2">
            <a:extLst>
              <a:ext uri="{FF2B5EF4-FFF2-40B4-BE49-F238E27FC236}">
                <a16:creationId xmlns:a16="http://schemas.microsoft.com/office/drawing/2014/main" id="{1310904A-0EFC-3941-94E5-35FF6A8A2752}"/>
              </a:ext>
            </a:extLst>
          </p:cNvPr>
          <p:cNvSpPr>
            <a:spLocks noGrp="1"/>
          </p:cNvSpPr>
          <p:nvPr>
            <p:ph type="subTitle" idx="1"/>
          </p:nvPr>
        </p:nvSpPr>
        <p:spPr>
          <a:xfrm>
            <a:off x="1130092" y="892430"/>
            <a:ext cx="8849171" cy="619929"/>
          </a:xfrm>
        </p:spPr>
        <p:txBody>
          <a:bodyPr>
            <a:noAutofit/>
          </a:bodyPr>
          <a:lstStyle/>
          <a:p>
            <a:pPr algn="ctr"/>
            <a:r>
              <a:rPr lang="en-US" altLang="en-US" sz="3600" dirty="0">
                <a:latin typeface="Georgia" panose="02040502050405020303" pitchFamily="18" charset="0"/>
              </a:rPr>
              <a:t>“Of a Sexual Nature”</a:t>
            </a:r>
            <a:endParaRPr lang="en-US" sz="3600" dirty="0">
              <a:solidFill>
                <a:srgbClr val="198AC5"/>
              </a:solidFill>
              <a:latin typeface="Sunday" pitchFamily="2" charset="77"/>
            </a:endParaRPr>
          </a:p>
        </p:txBody>
      </p:sp>
      <p:sp>
        <p:nvSpPr>
          <p:cNvPr id="2" name="TextBox 1">
            <a:extLst>
              <a:ext uri="{FF2B5EF4-FFF2-40B4-BE49-F238E27FC236}">
                <a16:creationId xmlns:a16="http://schemas.microsoft.com/office/drawing/2014/main" id="{80309250-4A93-7B4E-A172-D9CB54427E6A}"/>
              </a:ext>
            </a:extLst>
          </p:cNvPr>
          <p:cNvSpPr txBox="1"/>
          <p:nvPr/>
        </p:nvSpPr>
        <p:spPr>
          <a:xfrm>
            <a:off x="890502" y="2306306"/>
            <a:ext cx="10464211" cy="3054362"/>
          </a:xfrm>
          <a:prstGeom prst="rect">
            <a:avLst/>
          </a:prstGeom>
          <a:noFill/>
        </p:spPr>
        <p:txBody>
          <a:bodyPr wrap="none" rtlCol="0">
            <a:spAutoFit/>
          </a:bodyPr>
          <a:lstStyle/>
          <a:p>
            <a:pPr>
              <a:lnSpc>
                <a:spcPct val="80000"/>
              </a:lnSpc>
            </a:pPr>
            <a:r>
              <a:rPr lang="en-US" altLang="en-US" sz="2400" b="1" dirty="0">
                <a:latin typeface="Albertus MT" pitchFamily="34" charset="0"/>
              </a:rPr>
              <a:t>Verbal/Written:</a:t>
            </a:r>
            <a:r>
              <a:rPr lang="en-US" altLang="en-US" sz="2400" dirty="0">
                <a:latin typeface="Albertus MT" pitchFamily="34" charset="0"/>
              </a:rPr>
              <a:t> Comments about clothing, personal behavior, or a person’s body; </a:t>
            </a:r>
          </a:p>
          <a:p>
            <a:pPr>
              <a:lnSpc>
                <a:spcPct val="80000"/>
              </a:lnSpc>
            </a:pPr>
            <a:r>
              <a:rPr lang="en-US" altLang="en-US" sz="2400" dirty="0">
                <a:latin typeface="Albertus MT" pitchFamily="34" charset="0"/>
              </a:rPr>
              <a:t>sexual or sex-based jokes; </a:t>
            </a:r>
          </a:p>
          <a:p>
            <a:pPr>
              <a:lnSpc>
                <a:spcPct val="80000"/>
              </a:lnSpc>
            </a:pPr>
            <a:r>
              <a:rPr lang="en-US" altLang="en-US" sz="2400" dirty="0">
                <a:latin typeface="Albertus MT" pitchFamily="34" charset="0"/>
              </a:rPr>
              <a:t>requesting sexual favors or repeatedly asking a person out; </a:t>
            </a:r>
          </a:p>
          <a:p>
            <a:pPr>
              <a:lnSpc>
                <a:spcPct val="80000"/>
              </a:lnSpc>
            </a:pPr>
            <a:r>
              <a:rPr lang="en-US" altLang="en-US" sz="2400" dirty="0">
                <a:latin typeface="Albertus MT" pitchFamily="34" charset="0"/>
              </a:rPr>
              <a:t>sexual innuendoes; </a:t>
            </a:r>
          </a:p>
          <a:p>
            <a:pPr>
              <a:lnSpc>
                <a:spcPct val="80000"/>
              </a:lnSpc>
            </a:pPr>
            <a:r>
              <a:rPr lang="en-US" altLang="en-US" sz="2400" dirty="0">
                <a:latin typeface="Albertus MT" pitchFamily="34" charset="0"/>
              </a:rPr>
              <a:t>telling rumors about a person’s personal or sexual life; </a:t>
            </a:r>
          </a:p>
          <a:p>
            <a:pPr>
              <a:lnSpc>
                <a:spcPct val="80000"/>
              </a:lnSpc>
            </a:pPr>
            <a:r>
              <a:rPr lang="en-US" altLang="en-US" sz="2400" dirty="0">
                <a:latin typeface="Albertus MT" pitchFamily="34" charset="0"/>
              </a:rPr>
              <a:t>threatening a person, sending emails or text messages of a sexual nature.</a:t>
            </a:r>
          </a:p>
          <a:p>
            <a:pPr>
              <a:lnSpc>
                <a:spcPct val="80000"/>
              </a:lnSpc>
            </a:pPr>
            <a:endParaRPr lang="en-US" altLang="en-US" sz="2400" dirty="0">
              <a:latin typeface="Albertus MT" pitchFamily="34" charset="0"/>
            </a:endParaRPr>
          </a:p>
          <a:p>
            <a:pPr>
              <a:lnSpc>
                <a:spcPct val="80000"/>
              </a:lnSpc>
            </a:pPr>
            <a:r>
              <a:rPr lang="en-US" altLang="en-US" sz="2400" b="1" dirty="0">
                <a:latin typeface="Albertus MT" pitchFamily="34" charset="0"/>
              </a:rPr>
              <a:t>Physical:</a:t>
            </a:r>
            <a:r>
              <a:rPr lang="en-US" altLang="en-US" sz="2400" dirty="0">
                <a:latin typeface="Albertus MT" pitchFamily="34" charset="0"/>
              </a:rPr>
              <a:t> Assault; impeding or blocking movement;</a:t>
            </a:r>
          </a:p>
          <a:p>
            <a:pPr>
              <a:lnSpc>
                <a:spcPct val="80000"/>
              </a:lnSpc>
            </a:pPr>
            <a:r>
              <a:rPr lang="en-US" altLang="en-US" sz="2400" dirty="0">
                <a:latin typeface="Albertus MT" pitchFamily="34" charset="0"/>
              </a:rPr>
              <a:t>inappropriate touching of a person or a person’s clothing; </a:t>
            </a:r>
          </a:p>
          <a:p>
            <a:pPr>
              <a:lnSpc>
                <a:spcPct val="80000"/>
              </a:lnSpc>
            </a:pPr>
            <a:r>
              <a:rPr lang="en-US" altLang="en-US" sz="2400" dirty="0">
                <a:latin typeface="Albertus MT" pitchFamily="34" charset="0"/>
              </a:rPr>
              <a:t>kissing, hugging, patting, stroking </a:t>
            </a:r>
          </a:p>
        </p:txBody>
      </p:sp>
    </p:spTree>
    <p:extLst>
      <p:ext uri="{BB962C8B-B14F-4D97-AF65-F5344CB8AC3E}">
        <p14:creationId xmlns:p14="http://schemas.microsoft.com/office/powerpoint/2010/main" val="13869094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rgbClr val="198AC5"/>
        </a:solidFill>
        <a:effectLst/>
      </p:bgPr>
    </p:bg>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2851A249-31BD-6840-A109-8A77D9D9EE69}"/>
              </a:ext>
            </a:extLst>
          </p:cNvPr>
          <p:cNvPicPr>
            <a:picLocks noGrp="1" noChangeAspect="1"/>
          </p:cNvPicPr>
          <p:nvPr>
            <p:ph idx="1"/>
          </p:nvPr>
        </p:nvPicPr>
        <p:blipFill>
          <a:blip r:embed="rId2"/>
          <a:stretch>
            <a:fillRect/>
          </a:stretch>
        </p:blipFill>
        <p:spPr>
          <a:xfrm>
            <a:off x="162079" y="116249"/>
            <a:ext cx="1962944" cy="1962944"/>
          </a:xfrm>
        </p:spPr>
      </p:pic>
      <p:sp>
        <p:nvSpPr>
          <p:cNvPr id="2" name="Rectangle 1">
            <a:extLst>
              <a:ext uri="{FF2B5EF4-FFF2-40B4-BE49-F238E27FC236}">
                <a16:creationId xmlns:a16="http://schemas.microsoft.com/office/drawing/2014/main" id="{C0A3C804-830A-F54D-A23C-6A5B4634DF89}"/>
              </a:ext>
            </a:extLst>
          </p:cNvPr>
          <p:cNvSpPr/>
          <p:nvPr/>
        </p:nvSpPr>
        <p:spPr>
          <a:xfrm>
            <a:off x="8954377" y="4724039"/>
            <a:ext cx="3005213" cy="1815882"/>
          </a:xfrm>
          <a:prstGeom prst="rect">
            <a:avLst/>
          </a:prstGeom>
        </p:spPr>
        <p:txBody>
          <a:bodyPr wrap="square">
            <a:spAutoFit/>
          </a:bodyPr>
          <a:lstStyle/>
          <a:p>
            <a:pPr algn="r"/>
            <a:r>
              <a:rPr lang="en-US" sz="2800" b="1" dirty="0">
                <a:solidFill>
                  <a:schemeClr val="bg1"/>
                </a:solidFill>
                <a:latin typeface="Sunday" pitchFamily="2" charset="77"/>
                <a:cs typeface="Futura Condensed ExtraBold" panose="020B0602020204020303" pitchFamily="34" charset="-79"/>
              </a:rPr>
              <a:t>WORK. </a:t>
            </a:r>
          </a:p>
          <a:p>
            <a:pPr algn="r"/>
            <a:r>
              <a:rPr lang="en-US" sz="2800" b="1" dirty="0">
                <a:solidFill>
                  <a:schemeClr val="bg1"/>
                </a:solidFill>
                <a:latin typeface="Sunday" pitchFamily="2" charset="77"/>
                <a:cs typeface="Futura Condensed ExtraBold" panose="020B0602020204020303" pitchFamily="34" charset="-79"/>
              </a:rPr>
              <a:t>PLAY. </a:t>
            </a:r>
          </a:p>
          <a:p>
            <a:pPr algn="r"/>
            <a:r>
              <a:rPr lang="en-US" sz="2800" b="1" dirty="0">
                <a:solidFill>
                  <a:schemeClr val="bg1"/>
                </a:solidFill>
                <a:latin typeface="Sunday" pitchFamily="2" charset="77"/>
                <a:cs typeface="Futura Condensed ExtraBold" panose="020B0602020204020303" pitchFamily="34" charset="-79"/>
              </a:rPr>
              <a:t>SUCCEED.</a:t>
            </a:r>
          </a:p>
          <a:p>
            <a:pPr algn="r"/>
            <a:r>
              <a:rPr lang="en-US" sz="2800" b="1" dirty="0">
                <a:solidFill>
                  <a:schemeClr val="bg1"/>
                </a:solidFill>
                <a:latin typeface="Sunday" pitchFamily="2" charset="77"/>
                <a:cs typeface="Futura Condensed ExtraBold" panose="020B0602020204020303" pitchFamily="34" charset="-79"/>
              </a:rPr>
              <a:t>TOGETHER.</a:t>
            </a:r>
          </a:p>
        </p:txBody>
      </p:sp>
      <p:pic>
        <p:nvPicPr>
          <p:cNvPr id="6" name="Picture 4" descr="kissing">
            <a:extLst>
              <a:ext uri="{FF2B5EF4-FFF2-40B4-BE49-F238E27FC236}">
                <a16:creationId xmlns:a16="http://schemas.microsoft.com/office/drawing/2014/main" id="{EAFFE034-A7B4-6B45-99A1-02B2FBF1081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59916" y="3176280"/>
            <a:ext cx="4381500" cy="287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a:extLst>
              <a:ext uri="{FF2B5EF4-FFF2-40B4-BE49-F238E27FC236}">
                <a16:creationId xmlns:a16="http://schemas.microsoft.com/office/drawing/2014/main" id="{6BE06914-D7CB-894A-9135-29ABD7B5D12C}"/>
              </a:ext>
            </a:extLst>
          </p:cNvPr>
          <p:cNvSpPr txBox="1"/>
          <p:nvPr/>
        </p:nvSpPr>
        <p:spPr>
          <a:xfrm>
            <a:off x="3657600" y="774555"/>
            <a:ext cx="4548040" cy="646331"/>
          </a:xfrm>
          <a:prstGeom prst="rect">
            <a:avLst/>
          </a:prstGeom>
          <a:noFill/>
        </p:spPr>
        <p:txBody>
          <a:bodyPr wrap="none" rtlCol="0">
            <a:spAutoFit/>
          </a:bodyPr>
          <a:lstStyle/>
          <a:p>
            <a:r>
              <a:rPr lang="en-US" sz="3600" dirty="0"/>
              <a:t>“Of a Sexual Nature”</a:t>
            </a:r>
          </a:p>
        </p:txBody>
      </p:sp>
      <p:sp>
        <p:nvSpPr>
          <p:cNvPr id="8" name="TextBox 7">
            <a:extLst>
              <a:ext uri="{FF2B5EF4-FFF2-40B4-BE49-F238E27FC236}">
                <a16:creationId xmlns:a16="http://schemas.microsoft.com/office/drawing/2014/main" id="{BC0F211E-52BC-2F4B-87D3-F225C66441D1}"/>
              </a:ext>
            </a:extLst>
          </p:cNvPr>
          <p:cNvSpPr txBox="1"/>
          <p:nvPr/>
        </p:nvSpPr>
        <p:spPr>
          <a:xfrm>
            <a:off x="434897" y="2288112"/>
            <a:ext cx="9587112" cy="2954655"/>
          </a:xfrm>
          <a:prstGeom prst="rect">
            <a:avLst/>
          </a:prstGeom>
          <a:noFill/>
        </p:spPr>
        <p:txBody>
          <a:bodyPr wrap="none" rtlCol="0">
            <a:spAutoFit/>
          </a:bodyPr>
          <a:lstStyle/>
          <a:p>
            <a:pPr>
              <a:lnSpc>
                <a:spcPct val="80000"/>
              </a:lnSpc>
            </a:pPr>
            <a:r>
              <a:rPr lang="en-US" altLang="en-US" sz="3000" b="1" dirty="0">
                <a:latin typeface="Albertus MT" pitchFamily="34" charset="0"/>
              </a:rPr>
              <a:t>Nonverbal:</a:t>
            </a:r>
            <a:r>
              <a:rPr lang="en-US" altLang="en-US" sz="3000" dirty="0">
                <a:latin typeface="Albertus MT" pitchFamily="34" charset="0"/>
              </a:rPr>
              <a:t> Looking up and down a person’s body; </a:t>
            </a:r>
          </a:p>
          <a:p>
            <a:pPr>
              <a:lnSpc>
                <a:spcPct val="80000"/>
              </a:lnSpc>
            </a:pPr>
            <a:r>
              <a:rPr lang="en-US" altLang="en-US" sz="3000" dirty="0">
                <a:latin typeface="Albertus MT" pitchFamily="34" charset="0"/>
              </a:rPr>
              <a:t>derogatory gestures or facial expressions of a sexual nature; </a:t>
            </a:r>
          </a:p>
          <a:p>
            <a:pPr>
              <a:lnSpc>
                <a:spcPct val="80000"/>
              </a:lnSpc>
            </a:pPr>
            <a:r>
              <a:rPr lang="en-US" altLang="en-US" sz="3000" dirty="0">
                <a:latin typeface="Albertus MT" pitchFamily="34" charset="0"/>
              </a:rPr>
              <a:t>following a person</a:t>
            </a:r>
          </a:p>
          <a:p>
            <a:pPr>
              <a:lnSpc>
                <a:spcPct val="80000"/>
              </a:lnSpc>
            </a:pPr>
            <a:endParaRPr lang="en-US" altLang="en-US" sz="3000" b="1" dirty="0">
              <a:latin typeface="Albertus MT" pitchFamily="34" charset="0"/>
            </a:endParaRPr>
          </a:p>
          <a:p>
            <a:pPr>
              <a:lnSpc>
                <a:spcPct val="80000"/>
              </a:lnSpc>
            </a:pPr>
            <a:r>
              <a:rPr lang="en-US" altLang="en-US" sz="3000" b="1" dirty="0">
                <a:latin typeface="Albertus MT" pitchFamily="34" charset="0"/>
              </a:rPr>
              <a:t>Visual:</a:t>
            </a:r>
            <a:r>
              <a:rPr lang="en-US" altLang="en-US" sz="3000" dirty="0">
                <a:latin typeface="Albertus MT" pitchFamily="34" charset="0"/>
              </a:rPr>
              <a:t> Posters, drawings, </a:t>
            </a:r>
          </a:p>
          <a:p>
            <a:pPr>
              <a:lnSpc>
                <a:spcPct val="80000"/>
              </a:lnSpc>
            </a:pPr>
            <a:r>
              <a:rPr lang="en-US" altLang="en-US" sz="3000" dirty="0">
                <a:latin typeface="Albertus MT" pitchFamily="34" charset="0"/>
              </a:rPr>
              <a:t>pictures, screensavers, </a:t>
            </a:r>
          </a:p>
          <a:p>
            <a:pPr>
              <a:lnSpc>
                <a:spcPct val="80000"/>
              </a:lnSpc>
            </a:pPr>
            <a:r>
              <a:rPr lang="en-US" altLang="en-US" sz="3000" dirty="0">
                <a:latin typeface="Albertus MT" pitchFamily="34" charset="0"/>
              </a:rPr>
              <a:t>emails or text of a sexual nature </a:t>
            </a:r>
          </a:p>
          <a:p>
            <a:endParaRPr lang="en-US" dirty="0"/>
          </a:p>
        </p:txBody>
      </p:sp>
    </p:spTree>
    <p:extLst>
      <p:ext uri="{BB962C8B-B14F-4D97-AF65-F5344CB8AC3E}">
        <p14:creationId xmlns:p14="http://schemas.microsoft.com/office/powerpoint/2010/main" val="28208643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26CAD-3960-774E-8877-DEECE7A336B6}"/>
              </a:ext>
            </a:extLst>
          </p:cNvPr>
          <p:cNvSpPr>
            <a:spLocks noGrp="1"/>
          </p:cNvSpPr>
          <p:nvPr>
            <p:ph type="title"/>
          </p:nvPr>
        </p:nvSpPr>
        <p:spPr/>
        <p:txBody>
          <a:bodyPr/>
          <a:lstStyle/>
          <a:p>
            <a:r>
              <a:rPr lang="en-US" altLang="en-US" dirty="0">
                <a:latin typeface="Georgia" panose="02040502050405020303" pitchFamily="18" charset="0"/>
              </a:rPr>
              <a:t>Of a Non-Sexual Nature</a:t>
            </a:r>
            <a:endParaRPr lang="en-US" dirty="0"/>
          </a:p>
        </p:txBody>
      </p:sp>
      <p:sp>
        <p:nvSpPr>
          <p:cNvPr id="3" name="Content Placeholder 2">
            <a:extLst>
              <a:ext uri="{FF2B5EF4-FFF2-40B4-BE49-F238E27FC236}">
                <a16:creationId xmlns:a16="http://schemas.microsoft.com/office/drawing/2014/main" id="{D79896E6-35A6-C34F-B3A9-C4F33070065F}"/>
              </a:ext>
            </a:extLst>
          </p:cNvPr>
          <p:cNvSpPr>
            <a:spLocks noGrp="1"/>
          </p:cNvSpPr>
          <p:nvPr>
            <p:ph idx="1"/>
          </p:nvPr>
        </p:nvSpPr>
        <p:spPr>
          <a:xfrm>
            <a:off x="677334" y="1759145"/>
            <a:ext cx="8596668" cy="3880773"/>
          </a:xfrm>
        </p:spPr>
        <p:txBody>
          <a:bodyPr>
            <a:normAutofit lnSpcReduction="10000"/>
          </a:bodyPr>
          <a:lstStyle/>
          <a:p>
            <a:pPr>
              <a:lnSpc>
                <a:spcPct val="90000"/>
              </a:lnSpc>
            </a:pPr>
            <a:r>
              <a:rPr lang="en-US" altLang="en-US" sz="3200" dirty="0">
                <a:latin typeface="Arial Unicode MS" panose="020B0604020202020204" pitchFamily="34" charset="-128"/>
                <a:ea typeface="Arial Unicode MS" panose="020B0604020202020204" pitchFamily="34" charset="-128"/>
                <a:cs typeface="Arial Unicode MS" panose="020B0604020202020204" pitchFamily="34" charset="-128"/>
              </a:rPr>
              <a:t>** Non-sexual conduct may also be sexual harassment if you are harassed because you are female, rather than male, or because you are male, rather than female.</a:t>
            </a:r>
          </a:p>
          <a:p>
            <a:pPr>
              <a:lnSpc>
                <a:spcPct val="90000"/>
              </a:lnSpc>
            </a:pPr>
            <a:r>
              <a:rPr lang="en-US" altLang="en-US" sz="3200" dirty="0">
                <a:latin typeface="Arial Unicode MS" panose="020B0604020202020204" pitchFamily="34" charset="-128"/>
                <a:ea typeface="Arial Unicode MS" panose="020B0604020202020204" pitchFamily="34" charset="-128"/>
                <a:cs typeface="Arial Unicode MS" panose="020B0604020202020204" pitchFamily="34" charset="-128"/>
              </a:rPr>
              <a:t>For example, it may be sexual harassment if you are a woman working as a carpenter on an all-male job, and you are the only one whose tools are frequently hidden by your male co-workers. </a:t>
            </a:r>
          </a:p>
          <a:p>
            <a:endParaRPr lang="en-US" dirty="0"/>
          </a:p>
        </p:txBody>
      </p:sp>
    </p:spTree>
    <p:extLst>
      <p:ext uri="{BB962C8B-B14F-4D97-AF65-F5344CB8AC3E}">
        <p14:creationId xmlns:p14="http://schemas.microsoft.com/office/powerpoint/2010/main" val="12353383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DA8FA5-2409-EC46-90F5-45790EC87594}"/>
              </a:ext>
            </a:extLst>
          </p:cNvPr>
          <p:cNvSpPr>
            <a:spLocks noGrp="1"/>
          </p:cNvSpPr>
          <p:nvPr>
            <p:ph type="title"/>
          </p:nvPr>
        </p:nvSpPr>
        <p:spPr/>
        <p:txBody>
          <a:bodyPr/>
          <a:lstStyle/>
          <a:p>
            <a:pPr algn="ctr"/>
            <a:r>
              <a:rPr lang="en-US" altLang="en-US" dirty="0">
                <a:latin typeface="Georgia" panose="02040502050405020303" pitchFamily="18" charset="0"/>
              </a:rPr>
              <a:t>“Severe or Pervasive”</a:t>
            </a:r>
            <a:endParaRPr lang="en-US" dirty="0"/>
          </a:p>
        </p:txBody>
      </p:sp>
      <p:sp>
        <p:nvSpPr>
          <p:cNvPr id="3" name="Content Placeholder 2">
            <a:extLst>
              <a:ext uri="{FF2B5EF4-FFF2-40B4-BE49-F238E27FC236}">
                <a16:creationId xmlns:a16="http://schemas.microsoft.com/office/drawing/2014/main" id="{8C710467-05CE-1348-8CB3-4242013AD38E}"/>
              </a:ext>
            </a:extLst>
          </p:cNvPr>
          <p:cNvSpPr>
            <a:spLocks noGrp="1"/>
          </p:cNvSpPr>
          <p:nvPr>
            <p:ph idx="1"/>
          </p:nvPr>
        </p:nvSpPr>
        <p:spPr>
          <a:xfrm>
            <a:off x="677334" y="1625330"/>
            <a:ext cx="8596668" cy="3880773"/>
          </a:xfrm>
        </p:spPr>
        <p:txBody>
          <a:bodyPr>
            <a:normAutofit fontScale="92500"/>
          </a:bodyPr>
          <a:lstStyle/>
          <a:p>
            <a:r>
              <a:rPr lang="en-US" altLang="en-US" sz="3200" dirty="0">
                <a:latin typeface="Albertus MT" pitchFamily="34" charset="0"/>
              </a:rPr>
              <a:t>The conduct of the harasser must be either severe or pervasive to be classified as sexual harassment. </a:t>
            </a:r>
          </a:p>
          <a:p>
            <a:r>
              <a:rPr lang="en-US" altLang="en-US" sz="3200" dirty="0">
                <a:latin typeface="Albertus MT" pitchFamily="34" charset="0"/>
              </a:rPr>
              <a:t>Although a single unwanted request for a date or one sexually suggestive comment might offend you and/or be inappropriate, it may not be sexual harassment. However, a number of relatively minor separate incidents may add up to sexual harassment if the incidents affect your work environment.</a:t>
            </a:r>
          </a:p>
          <a:p>
            <a:endParaRPr lang="en-US" sz="32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8326217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EE5BB-7B00-B84D-8AE8-164A0CE9F194}"/>
              </a:ext>
            </a:extLst>
          </p:cNvPr>
          <p:cNvSpPr>
            <a:spLocks noGrp="1"/>
          </p:cNvSpPr>
          <p:nvPr>
            <p:ph type="title"/>
          </p:nvPr>
        </p:nvSpPr>
        <p:spPr/>
        <p:txBody>
          <a:bodyPr/>
          <a:lstStyle/>
          <a:p>
            <a:pPr algn="ctr"/>
            <a:r>
              <a:rPr lang="en-US" altLang="en-US" dirty="0">
                <a:latin typeface="Georgia" panose="02040502050405020303" pitchFamily="18" charset="0"/>
              </a:rPr>
              <a:t>Questions to ask yourself:</a:t>
            </a:r>
            <a:endParaRPr lang="en-US" dirty="0"/>
          </a:p>
        </p:txBody>
      </p:sp>
      <p:sp>
        <p:nvSpPr>
          <p:cNvPr id="6" name="Content Placeholder 5">
            <a:extLst>
              <a:ext uri="{FF2B5EF4-FFF2-40B4-BE49-F238E27FC236}">
                <a16:creationId xmlns:a16="http://schemas.microsoft.com/office/drawing/2014/main" id="{EE8DC121-0183-4A47-A4CB-8B3C0B195A95}"/>
              </a:ext>
            </a:extLst>
          </p:cNvPr>
          <p:cNvSpPr>
            <a:spLocks noGrp="1"/>
          </p:cNvSpPr>
          <p:nvPr>
            <p:ph idx="1"/>
          </p:nvPr>
        </p:nvSpPr>
        <p:spPr>
          <a:xfrm>
            <a:off x="677334" y="1669935"/>
            <a:ext cx="8596668" cy="3880773"/>
          </a:xfrm>
        </p:spPr>
        <p:txBody>
          <a:bodyPr/>
          <a:lstStyle/>
          <a:p>
            <a:pPr>
              <a:lnSpc>
                <a:spcPct val="90000"/>
              </a:lnSpc>
            </a:pPr>
            <a:r>
              <a:rPr lang="en-US" altLang="en-US" sz="3200" dirty="0">
                <a:latin typeface="Albertus MT" pitchFamily="34" charset="0"/>
              </a:rPr>
              <a:t>How many times did the incidents occur?</a:t>
            </a:r>
          </a:p>
          <a:p>
            <a:pPr>
              <a:lnSpc>
                <a:spcPct val="90000"/>
              </a:lnSpc>
            </a:pPr>
            <a:r>
              <a:rPr lang="en-US" altLang="en-US" sz="3200" dirty="0">
                <a:latin typeface="Albertus MT" pitchFamily="34" charset="0"/>
              </a:rPr>
              <a:t>How long has the harassment been going on?</a:t>
            </a:r>
          </a:p>
          <a:p>
            <a:pPr>
              <a:lnSpc>
                <a:spcPct val="90000"/>
              </a:lnSpc>
            </a:pPr>
            <a:r>
              <a:rPr lang="en-US" altLang="en-US" sz="3200" dirty="0">
                <a:latin typeface="Albertus MT" pitchFamily="34" charset="0"/>
              </a:rPr>
              <a:t>How many others have been sexually harassed?</a:t>
            </a:r>
          </a:p>
          <a:p>
            <a:pPr>
              <a:lnSpc>
                <a:spcPct val="90000"/>
              </a:lnSpc>
            </a:pPr>
            <a:r>
              <a:rPr lang="en-US" altLang="en-US" sz="3200" dirty="0">
                <a:latin typeface="Albertus MT" pitchFamily="34" charset="0"/>
              </a:rPr>
              <a:t>Who were witnesses to the harassment? </a:t>
            </a:r>
          </a:p>
          <a:p>
            <a:pPr marL="0" indent="0">
              <a:buNone/>
            </a:pPr>
            <a:endParaRPr lang="en-US" dirty="0"/>
          </a:p>
        </p:txBody>
      </p:sp>
    </p:spTree>
    <p:extLst>
      <p:ext uri="{BB962C8B-B14F-4D97-AF65-F5344CB8AC3E}">
        <p14:creationId xmlns:p14="http://schemas.microsoft.com/office/powerpoint/2010/main" val="4136057732"/>
      </p:ext>
    </p:extLst>
  </p:cSld>
  <p:clrMapOvr>
    <a:masterClrMapping/>
  </p:clrMapOvr>
</p:sld>
</file>

<file path=ppt/theme/theme1.xml><?xml version="1.0" encoding="utf-8"?>
<a:theme xmlns:a="http://schemas.openxmlformats.org/drawingml/2006/main" name="Facet">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{5D9AC6C8-0AA7-544D-8B46-5F290935DB49}tf10001060</Template>
  <TotalTime>209</TotalTime>
  <Words>734</Words>
  <Application>Microsoft Macintosh PowerPoint</Application>
  <PresentationFormat>Widescreen</PresentationFormat>
  <Paragraphs>88</Paragraphs>
  <Slides>15</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15</vt:i4>
      </vt:variant>
    </vt:vector>
  </HeadingPairs>
  <TitlesOfParts>
    <vt:vector size="26" baseType="lpstr">
      <vt:lpstr>Arial Unicode MS</vt:lpstr>
      <vt:lpstr>Albertus MT</vt:lpstr>
      <vt:lpstr>Apple Symbols</vt:lpstr>
      <vt:lpstr>Arial</vt:lpstr>
      <vt:lpstr>Courier New</vt:lpstr>
      <vt:lpstr>Futura Condensed ExtraBold</vt:lpstr>
      <vt:lpstr>Georgia</vt:lpstr>
      <vt:lpstr>Sunday</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Of a Non-Sexual Nature</vt:lpstr>
      <vt:lpstr>“Severe or Pervasive”</vt:lpstr>
      <vt:lpstr>Questions to ask yourself:</vt:lpstr>
      <vt:lpstr>“Affects working conditions or creates a hostile work environment”</vt:lpstr>
      <vt:lpstr>Types of Sexual Harassment </vt:lpstr>
      <vt:lpstr>Hostile Work Environment</vt:lpstr>
      <vt:lpstr>Examples of Sexual Harassment </vt:lpstr>
      <vt:lpstr>Examples of Sexual Harassment </vt:lpstr>
      <vt:lpstr>            Steps to File a Complaint</vt:lpstr>
    </vt:vector>
  </TitlesOfParts>
  <Company/>
  <LinksUpToDate>false</LinksUpToDate>
  <SharedDoc>false</SharedDoc>
  <HyperlinksChanged>false</HyperlinksChanged>
  <AppVersion>16.0014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Kerry Tuttle</dc:creator>
  <cp:lastModifiedBy>Meredith Bean</cp:lastModifiedBy>
  <cp:revision>22</cp:revision>
  <cp:lastPrinted>2018-07-19T15:17:29Z</cp:lastPrinted>
  <dcterms:created xsi:type="dcterms:W3CDTF">2018-06-25T13:45:10Z</dcterms:created>
  <dcterms:modified xsi:type="dcterms:W3CDTF">2018-07-19T15:17:50Z</dcterms:modified>
</cp:coreProperties>
</file>