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63" r:id="rId2"/>
    <p:sldId id="262" r:id="rId3"/>
    <p:sldId id="266" r:id="rId4"/>
    <p:sldId id="268" r:id="rId5"/>
    <p:sldId id="267" r:id="rId6"/>
    <p:sldId id="269" r:id="rId7"/>
    <p:sldId id="270" r:id="rId8"/>
    <p:sldId id="271" r:id="rId9"/>
    <p:sldId id="272" r:id="rId10"/>
    <p:sldId id="273" r:id="rId11"/>
    <p:sldId id="274" r:id="rId12"/>
    <p:sldId id="275" r:id="rId13"/>
    <p:sldId id="276" r:id="rId14"/>
    <p:sldId id="27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8AC5"/>
    <a:srgbClr val="1B8EC8"/>
    <a:srgbClr val="1E96D0"/>
    <a:srgbClr val="1983D0"/>
    <a:srgbClr val="1A7DC5"/>
    <a:srgbClr val="1B78BB"/>
    <a:srgbClr val="1A70AE"/>
    <a:srgbClr val="1F7BBD"/>
    <a:srgbClr val="1F75B1"/>
    <a:srgbClr val="1D69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8809A6-7605-4A31-9408-5ED3C9CE848C}" v="5" dt="2020-06-30T19:32:21.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3"/>
    <p:restoredTop sz="94721"/>
  </p:normalViewPr>
  <p:slideViewPr>
    <p:cSldViewPr snapToGrid="0" snapToObjects="1">
      <p:cViewPr varScale="1">
        <p:scale>
          <a:sx n="114" d="100"/>
          <a:sy n="114" d="100"/>
        </p:scale>
        <p:origin x="20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G Kentucky" userId="7c069df6126fbacd" providerId="Windows Live" clId="Web-{638809A6-7605-4A31-9408-5ED3C9CE848C}"/>
    <pc:docChg chg="delSld modSld">
      <pc:chgData name="JAG Kentucky" userId="7c069df6126fbacd" providerId="Windows Live" clId="Web-{638809A6-7605-4A31-9408-5ED3C9CE848C}" dt="2020-06-30T19:32:21.619" v="4"/>
      <pc:docMkLst>
        <pc:docMk/>
      </pc:docMkLst>
      <pc:sldChg chg="del">
        <pc:chgData name="JAG Kentucky" userId="7c069df6126fbacd" providerId="Windows Live" clId="Web-{638809A6-7605-4A31-9408-5ED3C9CE848C}" dt="2020-06-30T19:32:21.619" v="4"/>
        <pc:sldMkLst>
          <pc:docMk/>
          <pc:sldMk cId="721707961" sldId="260"/>
        </pc:sldMkLst>
      </pc:sldChg>
      <pc:sldChg chg="delSp">
        <pc:chgData name="JAG Kentucky" userId="7c069df6126fbacd" providerId="Windows Live" clId="Web-{638809A6-7605-4A31-9408-5ED3C9CE848C}" dt="2020-06-30T19:31:57.728" v="2"/>
        <pc:sldMkLst>
          <pc:docMk/>
          <pc:sldMk cId="349905" sldId="262"/>
        </pc:sldMkLst>
        <pc:picChg chg="del">
          <ac:chgData name="JAG Kentucky" userId="7c069df6126fbacd" providerId="Windows Live" clId="Web-{638809A6-7605-4A31-9408-5ED3C9CE848C}" dt="2020-06-30T19:31:57.728" v="2"/>
          <ac:picMkLst>
            <pc:docMk/>
            <pc:sldMk cId="349905" sldId="262"/>
            <ac:picMk id="10" creationId="{1DC9C232-68FF-8043-B251-690DAA63EECB}"/>
          </ac:picMkLst>
        </pc:picChg>
      </pc:sldChg>
      <pc:sldChg chg="delSp">
        <pc:chgData name="JAG Kentucky" userId="7c069df6126fbacd" providerId="Windows Live" clId="Web-{638809A6-7605-4A31-9408-5ED3C9CE848C}" dt="2020-06-30T19:32:10.041" v="3"/>
        <pc:sldMkLst>
          <pc:docMk/>
          <pc:sldMk cId="2998671275" sldId="263"/>
        </pc:sldMkLst>
        <pc:spChg chg="del">
          <ac:chgData name="JAG Kentucky" userId="7c069df6126fbacd" providerId="Windows Live" clId="Web-{638809A6-7605-4A31-9408-5ED3C9CE848C}" dt="2020-06-30T19:32:10.041" v="3"/>
          <ac:spMkLst>
            <pc:docMk/>
            <pc:sldMk cId="2998671275" sldId="263"/>
            <ac:spMk id="3" creationId="{1310904A-0EFC-3941-94E5-35FF6A8A2752}"/>
          </ac:spMkLst>
        </pc:spChg>
      </pc:sldChg>
      <pc:sldChg chg="delSp">
        <pc:chgData name="JAG Kentucky" userId="7c069df6126fbacd" providerId="Windows Live" clId="Web-{638809A6-7605-4A31-9408-5ED3C9CE848C}" dt="2020-06-30T19:31:54.182" v="1"/>
        <pc:sldMkLst>
          <pc:docMk/>
          <pc:sldMk cId="3953287946" sldId="268"/>
        </pc:sldMkLst>
        <pc:picChg chg="del">
          <ac:chgData name="JAG Kentucky" userId="7c069df6126fbacd" providerId="Windows Live" clId="Web-{638809A6-7605-4A31-9408-5ED3C9CE848C}" dt="2020-06-30T19:31:54.182" v="1"/>
          <ac:picMkLst>
            <pc:docMk/>
            <pc:sldMk cId="3953287946" sldId="268"/>
            <ac:picMk id="10" creationId="{1DC9C232-68FF-8043-B251-690DAA63EECB}"/>
          </ac:picMkLst>
        </pc:picChg>
      </pc:sldChg>
      <pc:sldChg chg="delSp">
        <pc:chgData name="JAG Kentucky" userId="7c069df6126fbacd" providerId="Windows Live" clId="Web-{638809A6-7605-4A31-9408-5ED3C9CE848C}" dt="2020-06-30T19:31:48.182" v="0"/>
        <pc:sldMkLst>
          <pc:docMk/>
          <pc:sldMk cId="2534781107" sldId="269"/>
        </pc:sldMkLst>
        <pc:picChg chg="del">
          <ac:chgData name="JAG Kentucky" userId="7c069df6126fbacd" providerId="Windows Live" clId="Web-{638809A6-7605-4A31-9408-5ED3C9CE848C}" dt="2020-06-30T19:31:48.182" v="0"/>
          <ac:picMkLst>
            <pc:docMk/>
            <pc:sldMk cId="2534781107" sldId="269"/>
            <ac:picMk id="10" creationId="{1DC9C232-68FF-8043-B251-690DAA63EEC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795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191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079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610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2848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7736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045642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584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748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9111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6932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3340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384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90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71673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6/30/2020</a:t>
            </a:fld>
            <a:endParaRPr lang="en-US" dirty="0"/>
          </a:p>
        </p:txBody>
      </p:sp>
    </p:spTree>
    <p:extLst>
      <p:ext uri="{BB962C8B-B14F-4D97-AF65-F5344CB8AC3E}">
        <p14:creationId xmlns:p14="http://schemas.microsoft.com/office/powerpoint/2010/main" val="84740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6/30/2020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37784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50B989-9A6A-0C4E-A82D-32D5200702DB}"/>
              </a:ext>
            </a:extLst>
          </p:cNvPr>
          <p:cNvSpPr txBox="1"/>
          <p:nvPr/>
        </p:nvSpPr>
        <p:spPr>
          <a:xfrm>
            <a:off x="9142535" y="4744396"/>
            <a:ext cx="2907323" cy="2185214"/>
          </a:xfrm>
          <a:prstGeom prst="rect">
            <a:avLst/>
          </a:prstGeom>
          <a:noFill/>
        </p:spPr>
        <p:txBody>
          <a:bodyPr wrap="square" rtlCol="0">
            <a:spAutoFit/>
          </a:bodyPr>
          <a:lstStyle/>
          <a:p>
            <a:pPr algn="r"/>
            <a:r>
              <a:rPr lang="en-US" sz="2800" b="1" dirty="0">
                <a:solidFill>
                  <a:schemeClr val="bg1"/>
                </a:solidFill>
                <a:latin typeface="Sunday" pitchFamily="2" charset="77"/>
                <a:cs typeface="Futura Condensed ExtraBold" panose="020B0602020204020303" pitchFamily="34" charset="-79"/>
              </a:rPr>
              <a:t>WORK. </a:t>
            </a:r>
          </a:p>
          <a:p>
            <a:pPr algn="r"/>
            <a:r>
              <a:rPr lang="en-US" sz="2800" b="1" dirty="0">
                <a:solidFill>
                  <a:schemeClr val="bg1"/>
                </a:solidFill>
                <a:latin typeface="Sunday" pitchFamily="2" charset="77"/>
                <a:cs typeface="Futura Condensed ExtraBold" panose="020B0602020204020303" pitchFamily="34" charset="-79"/>
              </a:rPr>
              <a:t>PLAY. </a:t>
            </a:r>
          </a:p>
          <a:p>
            <a:pPr algn="r"/>
            <a:r>
              <a:rPr lang="en-US" sz="2800" b="1" dirty="0">
                <a:solidFill>
                  <a:schemeClr val="bg1"/>
                </a:solidFill>
                <a:latin typeface="Sunday" pitchFamily="2" charset="77"/>
                <a:cs typeface="Futura Condensed ExtraBold" panose="020B0602020204020303" pitchFamily="34" charset="-79"/>
              </a:rPr>
              <a:t>SUCCEED.</a:t>
            </a:r>
          </a:p>
          <a:p>
            <a:pPr algn="r"/>
            <a:r>
              <a:rPr lang="en-US" sz="2800" b="1" dirty="0">
                <a:solidFill>
                  <a:schemeClr val="bg1"/>
                </a:solidFill>
                <a:latin typeface="Sunday" pitchFamily="2" charset="77"/>
                <a:cs typeface="Futura Condensed ExtraBold" panose="020B0602020204020303" pitchFamily="34" charset="-79"/>
              </a:rPr>
              <a:t>TOGETHER.</a:t>
            </a:r>
          </a:p>
          <a:p>
            <a:pPr algn="r"/>
            <a:endParaRPr lang="en-US" sz="2400" b="1" dirty="0">
              <a:solidFill>
                <a:srgbClr val="5C8AB7"/>
              </a:solidFill>
              <a:latin typeface="Futura Condensed ExtraBold" panose="020B0602020204020303" pitchFamily="34" charset="-79"/>
              <a:cs typeface="Futura Condensed ExtraBold" panose="020B0602020204020303" pitchFamily="34" charset="-79"/>
            </a:endParaRPr>
          </a:p>
        </p:txBody>
      </p:sp>
      <p:pic>
        <p:nvPicPr>
          <p:cNvPr id="8" name="Picture 7">
            <a:extLst>
              <a:ext uri="{FF2B5EF4-FFF2-40B4-BE49-F238E27FC236}">
                <a16:creationId xmlns:a16="http://schemas.microsoft.com/office/drawing/2014/main" id="{00BEDB7B-8F8F-B542-85A2-E6C4117C031C}"/>
              </a:ext>
            </a:extLst>
          </p:cNvPr>
          <p:cNvPicPr>
            <a:picLocks noChangeAspect="1"/>
          </p:cNvPicPr>
          <p:nvPr/>
        </p:nvPicPr>
        <p:blipFill>
          <a:blip r:embed="rId2"/>
          <a:stretch>
            <a:fillRect/>
          </a:stretch>
        </p:blipFill>
        <p:spPr>
          <a:xfrm>
            <a:off x="193429" y="143420"/>
            <a:ext cx="1873327" cy="1873327"/>
          </a:xfrm>
          <a:prstGeom prst="rect">
            <a:avLst/>
          </a:prstGeom>
        </p:spPr>
      </p:pic>
      <p:sp>
        <p:nvSpPr>
          <p:cNvPr id="5" name="TextBox 4">
            <a:extLst>
              <a:ext uri="{FF2B5EF4-FFF2-40B4-BE49-F238E27FC236}">
                <a16:creationId xmlns:a16="http://schemas.microsoft.com/office/drawing/2014/main" id="{CD14AEAA-26D5-2B45-910D-FCE197338ADF}"/>
              </a:ext>
            </a:extLst>
          </p:cNvPr>
          <p:cNvSpPr txBox="1"/>
          <p:nvPr/>
        </p:nvSpPr>
        <p:spPr>
          <a:xfrm>
            <a:off x="1474381" y="1235955"/>
            <a:ext cx="8867567" cy="4154984"/>
          </a:xfrm>
          <a:prstGeom prst="rect">
            <a:avLst/>
          </a:prstGeom>
          <a:noFill/>
        </p:spPr>
        <p:txBody>
          <a:bodyPr wrap="square" rtlCol="0">
            <a:spAutoFit/>
          </a:bodyPr>
          <a:lstStyle/>
          <a:p>
            <a:pPr algn="ctr"/>
            <a:r>
              <a:rPr lang="en-US" altLang="en-US" sz="6600" dirty="0">
                <a:solidFill>
                  <a:schemeClr val="accent2"/>
                </a:solidFill>
                <a:latin typeface="+mj-lt"/>
                <a:ea typeface="Arial Unicode MS" panose="020B0604020202020204" pitchFamily="34" charset="-128"/>
                <a:cs typeface="Arial Unicode MS" panose="020B0604020202020204" pitchFamily="34" charset="-128"/>
              </a:rPr>
              <a:t>Sexual </a:t>
            </a:r>
            <a:br>
              <a:rPr lang="en-US" altLang="en-US" sz="6600" dirty="0">
                <a:solidFill>
                  <a:schemeClr val="accent2"/>
                </a:solidFill>
                <a:latin typeface="+mj-lt"/>
                <a:ea typeface="Arial Unicode MS" panose="020B0604020202020204" pitchFamily="34" charset="-128"/>
                <a:cs typeface="Arial Unicode MS" panose="020B0604020202020204" pitchFamily="34" charset="-128"/>
              </a:rPr>
            </a:br>
            <a:r>
              <a:rPr lang="en-US" altLang="en-US" sz="6600" dirty="0">
                <a:solidFill>
                  <a:schemeClr val="accent2"/>
                </a:solidFill>
                <a:latin typeface="+mj-lt"/>
                <a:ea typeface="Arial Unicode MS" panose="020B0604020202020204" pitchFamily="34" charset="-128"/>
                <a:cs typeface="Arial Unicode MS" panose="020B0604020202020204" pitchFamily="34" charset="-128"/>
              </a:rPr>
              <a:t>Harassment</a:t>
            </a:r>
            <a:br>
              <a:rPr lang="en-US" altLang="en-US" sz="6600" dirty="0">
                <a:solidFill>
                  <a:schemeClr val="accent2"/>
                </a:solidFill>
                <a:latin typeface="+mj-lt"/>
                <a:ea typeface="Arial Unicode MS" panose="020B0604020202020204" pitchFamily="34" charset="-128"/>
                <a:cs typeface="Arial Unicode MS" panose="020B0604020202020204" pitchFamily="34" charset="-128"/>
              </a:rPr>
            </a:br>
            <a:r>
              <a:rPr lang="en-US" altLang="en-US" sz="6600" dirty="0">
                <a:solidFill>
                  <a:schemeClr val="accent2"/>
                </a:solidFill>
                <a:latin typeface="+mj-lt"/>
                <a:ea typeface="Arial Unicode MS" panose="020B0604020202020204" pitchFamily="34" charset="-128"/>
                <a:cs typeface="Arial Unicode MS" panose="020B0604020202020204" pitchFamily="34" charset="-128"/>
              </a:rPr>
              <a:t>in the </a:t>
            </a:r>
            <a:br>
              <a:rPr lang="en-US" altLang="en-US" sz="6600" dirty="0">
                <a:solidFill>
                  <a:schemeClr val="accent2"/>
                </a:solidFill>
                <a:latin typeface="+mj-lt"/>
                <a:ea typeface="Arial Unicode MS" panose="020B0604020202020204" pitchFamily="34" charset="-128"/>
                <a:cs typeface="Arial Unicode MS" panose="020B0604020202020204" pitchFamily="34" charset="-128"/>
              </a:rPr>
            </a:br>
            <a:r>
              <a:rPr lang="en-US" altLang="en-US" sz="6600" dirty="0">
                <a:solidFill>
                  <a:schemeClr val="accent2"/>
                </a:solidFill>
                <a:latin typeface="+mj-lt"/>
                <a:ea typeface="Arial Unicode MS" panose="020B0604020202020204" pitchFamily="34" charset="-128"/>
                <a:cs typeface="Arial Unicode MS" panose="020B0604020202020204" pitchFamily="34" charset="-128"/>
              </a:rPr>
              <a:t>Workplace</a:t>
            </a:r>
            <a:endParaRPr lang="en-US" sz="6600" dirty="0">
              <a:solidFill>
                <a:schemeClr val="accent2"/>
              </a:solidFill>
              <a:latin typeface="+mj-lt"/>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98671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BBF36-3FCC-1D40-B874-D8DF226ECE64}"/>
              </a:ext>
            </a:extLst>
          </p:cNvPr>
          <p:cNvSpPr>
            <a:spLocks noGrp="1"/>
          </p:cNvSpPr>
          <p:nvPr>
            <p:ph type="title"/>
          </p:nvPr>
        </p:nvSpPr>
        <p:spPr/>
        <p:txBody>
          <a:bodyPr/>
          <a:lstStyle/>
          <a:p>
            <a:pPr algn="ctr"/>
            <a:r>
              <a:rPr lang="en-US" altLang="en-US" dirty="0">
                <a:solidFill>
                  <a:schemeClr val="accent2"/>
                </a:solidFill>
                <a:latin typeface="Georgia" panose="02040502050405020303" pitchFamily="18" charset="0"/>
              </a:rPr>
              <a:t>“Affects working conditions or creates</a:t>
            </a:r>
            <a:br>
              <a:rPr lang="en-US" altLang="en-US" dirty="0">
                <a:solidFill>
                  <a:schemeClr val="accent2"/>
                </a:solidFill>
                <a:latin typeface="Georgia" panose="02040502050405020303" pitchFamily="18" charset="0"/>
              </a:rPr>
            </a:br>
            <a:r>
              <a:rPr lang="en-US" altLang="en-US" dirty="0">
                <a:solidFill>
                  <a:schemeClr val="accent2"/>
                </a:solidFill>
                <a:latin typeface="Georgia" panose="02040502050405020303" pitchFamily="18" charset="0"/>
              </a:rPr>
              <a:t>a hostile work environment”</a:t>
            </a:r>
            <a:endParaRPr lang="en-US" dirty="0">
              <a:solidFill>
                <a:schemeClr val="accent2"/>
              </a:solidFill>
            </a:endParaRPr>
          </a:p>
        </p:txBody>
      </p:sp>
      <p:sp>
        <p:nvSpPr>
          <p:cNvPr id="3" name="Content Placeholder 2">
            <a:extLst>
              <a:ext uri="{FF2B5EF4-FFF2-40B4-BE49-F238E27FC236}">
                <a16:creationId xmlns:a16="http://schemas.microsoft.com/office/drawing/2014/main" id="{F196AE86-38BD-2045-8843-89A05DB7ECCF}"/>
              </a:ext>
            </a:extLst>
          </p:cNvPr>
          <p:cNvSpPr>
            <a:spLocks noGrp="1"/>
          </p:cNvSpPr>
          <p:nvPr>
            <p:ph idx="1"/>
          </p:nvPr>
        </p:nvSpPr>
        <p:spPr/>
        <p:txBody>
          <a:bodyPr/>
          <a:lstStyle/>
          <a:p>
            <a:r>
              <a:rPr lang="en-US" altLang="en-US" sz="2400" dirty="0">
                <a:solidFill>
                  <a:schemeClr val="accent2"/>
                </a:solidFill>
                <a:latin typeface="+mj-lt"/>
              </a:rPr>
              <a:t>It may be sexual harassment if the conduct unreasonably interferes with your work performance or creates an “intimidating, hostile, or offensive work environment.” </a:t>
            </a:r>
          </a:p>
          <a:p>
            <a:r>
              <a:rPr lang="en-US" altLang="en-US" sz="2400" dirty="0">
                <a:solidFill>
                  <a:schemeClr val="accent2"/>
                </a:solidFill>
                <a:latin typeface="+mj-lt"/>
              </a:rPr>
              <a:t>For example, it may be sexual harassment if repeated sexual comments make you so uncomfortable at work that your performance suffers or you decline professional opportunities because it will put you in contact with the harasser. </a:t>
            </a:r>
          </a:p>
          <a:p>
            <a:endParaRPr lang="en-US" dirty="0"/>
          </a:p>
        </p:txBody>
      </p:sp>
    </p:spTree>
    <p:extLst>
      <p:ext uri="{BB962C8B-B14F-4D97-AF65-F5344CB8AC3E}">
        <p14:creationId xmlns:p14="http://schemas.microsoft.com/office/powerpoint/2010/main" val="372007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CD6C1-3014-D049-B46D-A256A31541C4}"/>
              </a:ext>
            </a:extLst>
          </p:cNvPr>
          <p:cNvSpPr>
            <a:spLocks noGrp="1"/>
          </p:cNvSpPr>
          <p:nvPr>
            <p:ph type="title"/>
          </p:nvPr>
        </p:nvSpPr>
        <p:spPr/>
        <p:txBody>
          <a:bodyPr/>
          <a:lstStyle/>
          <a:p>
            <a:pPr algn="ctr"/>
            <a:r>
              <a:rPr lang="en-US" dirty="0"/>
              <a:t>Types of Sexual Harassment </a:t>
            </a:r>
          </a:p>
        </p:txBody>
      </p:sp>
      <p:sp>
        <p:nvSpPr>
          <p:cNvPr id="3" name="Content Placeholder 2">
            <a:extLst>
              <a:ext uri="{FF2B5EF4-FFF2-40B4-BE49-F238E27FC236}">
                <a16:creationId xmlns:a16="http://schemas.microsoft.com/office/drawing/2014/main" id="{FCC2EEF0-9BC4-294E-96BF-E0E0B7936826}"/>
              </a:ext>
            </a:extLst>
          </p:cNvPr>
          <p:cNvSpPr>
            <a:spLocks noGrp="1"/>
          </p:cNvSpPr>
          <p:nvPr>
            <p:ph idx="1"/>
          </p:nvPr>
        </p:nvSpPr>
        <p:spPr>
          <a:xfrm>
            <a:off x="677334" y="1614179"/>
            <a:ext cx="8596668" cy="3880773"/>
          </a:xfrm>
        </p:spPr>
        <p:txBody>
          <a:bodyPr/>
          <a:lstStyle/>
          <a:p>
            <a:pPr marL="0" indent="0">
              <a:buNone/>
            </a:pPr>
            <a:r>
              <a:rPr lang="en-US" altLang="en-US" sz="2800" dirty="0">
                <a:solidFill>
                  <a:schemeClr val="accent1"/>
                </a:solidFill>
                <a:latin typeface="+mj-lt"/>
              </a:rPr>
              <a:t>-Quid Pro Quo – “This for That”</a:t>
            </a:r>
          </a:p>
          <a:p>
            <a:pPr marL="0" indent="0">
              <a:buNone/>
            </a:pPr>
            <a:r>
              <a:rPr lang="en-US" altLang="en-US" sz="2000" dirty="0">
                <a:solidFill>
                  <a:schemeClr val="accent1"/>
                </a:solidFill>
                <a:latin typeface="+mj-lt"/>
              </a:rPr>
              <a:t>Definition: A favor or advantage granted or expected in return for something.</a:t>
            </a:r>
          </a:p>
          <a:p>
            <a:pPr marL="0" indent="0">
              <a:buNone/>
            </a:pPr>
            <a:endParaRPr lang="en-US" altLang="en-US" sz="2000" dirty="0">
              <a:solidFill>
                <a:schemeClr val="accent1"/>
              </a:solidFill>
              <a:latin typeface="+mj-lt"/>
            </a:endParaRPr>
          </a:p>
          <a:p>
            <a:pPr marL="0" indent="0">
              <a:buNone/>
            </a:pPr>
            <a:r>
              <a:rPr lang="en-US" altLang="en-US" sz="2000" dirty="0">
                <a:solidFill>
                  <a:schemeClr val="accent1"/>
                </a:solidFill>
                <a:latin typeface="+mj-lt"/>
              </a:rPr>
              <a:t>-When a supervisor or someone in authority offers something of </a:t>
            </a:r>
          </a:p>
          <a:p>
            <a:pPr marL="0" indent="0">
              <a:buNone/>
            </a:pPr>
            <a:r>
              <a:rPr lang="en-US" altLang="en-US" sz="2000" dirty="0">
                <a:solidFill>
                  <a:schemeClr val="accent1"/>
                </a:solidFill>
                <a:latin typeface="+mj-lt"/>
              </a:rPr>
              <a:t>substance, a raise or promotion in exchange for a favor or </a:t>
            </a:r>
          </a:p>
          <a:p>
            <a:pPr marL="0" indent="0">
              <a:buNone/>
            </a:pPr>
            <a:r>
              <a:rPr lang="en-US" altLang="en-US" sz="2000" dirty="0">
                <a:solidFill>
                  <a:schemeClr val="accent1"/>
                </a:solidFill>
                <a:latin typeface="+mj-lt"/>
              </a:rPr>
              <a:t>something of a sexual nature. </a:t>
            </a:r>
          </a:p>
          <a:p>
            <a:endParaRPr lang="en-US" dirty="0"/>
          </a:p>
        </p:txBody>
      </p:sp>
      <p:pic>
        <p:nvPicPr>
          <p:cNvPr id="4" name="Picture 12" descr="staring">
            <a:extLst>
              <a:ext uri="{FF2B5EF4-FFF2-40B4-BE49-F238E27FC236}">
                <a16:creationId xmlns:a16="http://schemas.microsoft.com/office/drawing/2014/main" id="{43068F38-7F72-9042-BF85-C8CC9FC3F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0129" y="2160589"/>
            <a:ext cx="3311525" cy="4093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5762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E2BE2-5D9B-6942-9FA0-F1503303F605}"/>
              </a:ext>
            </a:extLst>
          </p:cNvPr>
          <p:cNvSpPr>
            <a:spLocks noGrp="1"/>
          </p:cNvSpPr>
          <p:nvPr>
            <p:ph type="title"/>
          </p:nvPr>
        </p:nvSpPr>
        <p:spPr/>
        <p:txBody>
          <a:bodyPr>
            <a:normAutofit/>
          </a:bodyPr>
          <a:lstStyle/>
          <a:p>
            <a:pPr algn="ctr"/>
            <a:r>
              <a:rPr lang="en-US" sz="3200" dirty="0">
                <a:solidFill>
                  <a:schemeClr val="accent2"/>
                </a:solidFill>
              </a:rPr>
              <a:t>Hostile Work Environment</a:t>
            </a:r>
          </a:p>
        </p:txBody>
      </p:sp>
      <p:sp>
        <p:nvSpPr>
          <p:cNvPr id="3" name="Content Placeholder 2">
            <a:extLst>
              <a:ext uri="{FF2B5EF4-FFF2-40B4-BE49-F238E27FC236}">
                <a16:creationId xmlns:a16="http://schemas.microsoft.com/office/drawing/2014/main" id="{E8FB0322-D9A9-2741-92E1-2F632B7E4F24}"/>
              </a:ext>
            </a:extLst>
          </p:cNvPr>
          <p:cNvSpPr>
            <a:spLocks noGrp="1"/>
          </p:cNvSpPr>
          <p:nvPr>
            <p:ph idx="1"/>
          </p:nvPr>
        </p:nvSpPr>
        <p:spPr>
          <a:xfrm>
            <a:off x="677334" y="1536121"/>
            <a:ext cx="8596668" cy="3880773"/>
          </a:xfrm>
        </p:spPr>
        <p:txBody>
          <a:bodyPr>
            <a:normAutofit fontScale="92500" lnSpcReduction="10000"/>
          </a:bodyPr>
          <a:lstStyle/>
          <a:p>
            <a:r>
              <a:rPr lang="en-US" altLang="en-US" sz="3000" dirty="0">
                <a:solidFill>
                  <a:schemeClr val="accent2"/>
                </a:solidFill>
                <a:latin typeface="+mj-lt"/>
              </a:rPr>
              <a:t>Verbal, physical or visual forms of harassment, that are sexual in nature, "sufficiently severe, persistent, or pervasive" and unwelcome fall under the category of Hostile Environment Sexual Harassment. </a:t>
            </a:r>
          </a:p>
          <a:p>
            <a:r>
              <a:rPr lang="en-US" altLang="en-US" sz="3000" dirty="0">
                <a:solidFill>
                  <a:schemeClr val="accent2"/>
                </a:solidFill>
                <a:latin typeface="+mj-lt"/>
              </a:rPr>
              <a:t>A single, severe incident, such as a sexual assault, could create a hostile environment. More commonly, a "hostile environment" is created by a series of incidents. </a:t>
            </a:r>
          </a:p>
          <a:p>
            <a:endParaRPr lang="en-US" dirty="0"/>
          </a:p>
        </p:txBody>
      </p:sp>
    </p:spTree>
    <p:extLst>
      <p:ext uri="{BB962C8B-B14F-4D97-AF65-F5344CB8AC3E}">
        <p14:creationId xmlns:p14="http://schemas.microsoft.com/office/powerpoint/2010/main" val="2199590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290C9-DDDD-C840-9E64-84EDD2F15950}"/>
              </a:ext>
            </a:extLst>
          </p:cNvPr>
          <p:cNvSpPr>
            <a:spLocks noGrp="1"/>
          </p:cNvSpPr>
          <p:nvPr>
            <p:ph type="title"/>
          </p:nvPr>
        </p:nvSpPr>
        <p:spPr/>
        <p:txBody>
          <a:bodyPr/>
          <a:lstStyle/>
          <a:p>
            <a:pPr algn="ctr"/>
            <a:r>
              <a:rPr lang="en-US" dirty="0"/>
              <a:t>Examples of Sexual Harassment </a:t>
            </a:r>
          </a:p>
        </p:txBody>
      </p:sp>
      <p:sp>
        <p:nvSpPr>
          <p:cNvPr id="3" name="Content Placeholder 2">
            <a:extLst>
              <a:ext uri="{FF2B5EF4-FFF2-40B4-BE49-F238E27FC236}">
                <a16:creationId xmlns:a16="http://schemas.microsoft.com/office/drawing/2014/main" id="{87BA546F-A3ED-4A4A-ACC3-44A4732B7417}"/>
              </a:ext>
            </a:extLst>
          </p:cNvPr>
          <p:cNvSpPr>
            <a:spLocks noGrp="1"/>
          </p:cNvSpPr>
          <p:nvPr>
            <p:ph idx="1"/>
          </p:nvPr>
        </p:nvSpPr>
        <p:spPr>
          <a:xfrm>
            <a:off x="866904" y="1658784"/>
            <a:ext cx="8596668" cy="3880773"/>
          </a:xfrm>
        </p:spPr>
        <p:txBody>
          <a:bodyPr/>
          <a:lstStyle/>
          <a:p>
            <a:pPr>
              <a:lnSpc>
                <a:spcPct val="90000"/>
              </a:lnSpc>
            </a:pPr>
            <a:r>
              <a:rPr lang="en-US" altLang="en-US" sz="2000" dirty="0">
                <a:solidFill>
                  <a:schemeClr val="accent1"/>
                </a:solidFill>
                <a:latin typeface="+mj-lt"/>
              </a:rPr>
              <a:t>Unwanted jokes, gestures, offensive words on clothing, and unwelcome comments and witty responses. </a:t>
            </a:r>
          </a:p>
          <a:p>
            <a:pPr>
              <a:lnSpc>
                <a:spcPct val="90000"/>
              </a:lnSpc>
            </a:pPr>
            <a:r>
              <a:rPr lang="en-US" altLang="en-US" sz="2000" dirty="0">
                <a:solidFill>
                  <a:schemeClr val="accent1"/>
                </a:solidFill>
                <a:latin typeface="+mj-lt"/>
              </a:rPr>
              <a:t>Touching and any other bodily contact such as scratching or patting a coworker's back, grabbing an employee around the waist, or interfering with an employee's ability to move. </a:t>
            </a:r>
          </a:p>
          <a:p>
            <a:pPr>
              <a:lnSpc>
                <a:spcPct val="90000"/>
              </a:lnSpc>
            </a:pPr>
            <a:r>
              <a:rPr lang="en-US" altLang="en-US" sz="2000" dirty="0">
                <a:solidFill>
                  <a:schemeClr val="accent1"/>
                </a:solidFill>
                <a:latin typeface="+mj-lt"/>
              </a:rPr>
              <a:t>Repeated requests for dates that are turned down or unwanted flirting. </a:t>
            </a:r>
          </a:p>
          <a:p>
            <a:r>
              <a:rPr lang="en-US" altLang="en-US" sz="2000" dirty="0">
                <a:solidFill>
                  <a:schemeClr val="accent1"/>
                </a:solidFill>
                <a:latin typeface="+mj-lt"/>
              </a:rPr>
              <a:t>Transmitting or posting emails, texts, or pictures of a sexual or other harassment-related nature. </a:t>
            </a:r>
          </a:p>
          <a:p>
            <a:r>
              <a:rPr lang="en-US" altLang="en-US" sz="2000" dirty="0">
                <a:solidFill>
                  <a:schemeClr val="accent1"/>
                </a:solidFill>
                <a:latin typeface="+mj-lt"/>
              </a:rPr>
              <a:t>Displaying sexually suggestive objects, pictures, or posters. </a:t>
            </a:r>
          </a:p>
          <a:p>
            <a:r>
              <a:rPr lang="en-US" altLang="en-US" sz="2000" dirty="0">
                <a:solidFill>
                  <a:schemeClr val="accent1"/>
                </a:solidFill>
                <a:latin typeface="+mj-lt"/>
              </a:rPr>
              <a:t>Playing sexually suggestive music.</a:t>
            </a:r>
          </a:p>
          <a:p>
            <a:pPr>
              <a:lnSpc>
                <a:spcPct val="90000"/>
              </a:lnSpc>
            </a:pPr>
            <a:endParaRPr lang="en-US" altLang="en-US" sz="2000" dirty="0">
              <a:solidFill>
                <a:schemeClr val="accent1"/>
              </a:solidFill>
              <a:latin typeface="+mj-lt"/>
            </a:endParaRPr>
          </a:p>
          <a:p>
            <a:endParaRPr lang="en-US" dirty="0"/>
          </a:p>
        </p:txBody>
      </p:sp>
    </p:spTree>
    <p:extLst>
      <p:ext uri="{BB962C8B-B14F-4D97-AF65-F5344CB8AC3E}">
        <p14:creationId xmlns:p14="http://schemas.microsoft.com/office/powerpoint/2010/main" val="3126380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B3900-F8D2-964E-893D-3B2DA30B4FD4}"/>
              </a:ext>
            </a:extLst>
          </p:cNvPr>
          <p:cNvSpPr>
            <a:spLocks noGrp="1"/>
          </p:cNvSpPr>
          <p:nvPr>
            <p:ph type="title"/>
          </p:nvPr>
        </p:nvSpPr>
        <p:spPr/>
        <p:txBody>
          <a:bodyPr/>
          <a:lstStyle/>
          <a:p>
            <a:pPr algn="ctr"/>
            <a:r>
              <a:rPr lang="en-US" altLang="en-US" dirty="0">
                <a:solidFill>
                  <a:srgbClr val="0070C0"/>
                </a:solidFill>
                <a:latin typeface="Georgia" panose="02040502050405020303" pitchFamily="18" charset="0"/>
              </a:rPr>
              <a:t>Steps to File a Complaint</a:t>
            </a:r>
            <a:endParaRPr lang="en-US" dirty="0">
              <a:solidFill>
                <a:srgbClr val="0070C0"/>
              </a:solidFill>
            </a:endParaRPr>
          </a:p>
        </p:txBody>
      </p:sp>
      <p:sp>
        <p:nvSpPr>
          <p:cNvPr id="3" name="Content Placeholder 2">
            <a:extLst>
              <a:ext uri="{FF2B5EF4-FFF2-40B4-BE49-F238E27FC236}">
                <a16:creationId xmlns:a16="http://schemas.microsoft.com/office/drawing/2014/main" id="{641319A1-ECE5-2E42-A911-41BAA99B1DAE}"/>
              </a:ext>
            </a:extLst>
          </p:cNvPr>
          <p:cNvSpPr>
            <a:spLocks noGrp="1"/>
          </p:cNvSpPr>
          <p:nvPr>
            <p:ph idx="1"/>
          </p:nvPr>
        </p:nvSpPr>
        <p:spPr/>
        <p:txBody>
          <a:bodyPr/>
          <a:lstStyle/>
          <a:p>
            <a:pPr marL="0" indent="0">
              <a:lnSpc>
                <a:spcPct val="90000"/>
              </a:lnSpc>
              <a:buNone/>
            </a:pPr>
            <a:r>
              <a:rPr lang="en-US" altLang="en-US" sz="2200" dirty="0">
                <a:solidFill>
                  <a:srgbClr val="0070C0"/>
                </a:solidFill>
                <a:latin typeface="+mj-lt"/>
              </a:rPr>
              <a:t>1.	Let the harasser know that his/her conduct is 	unwanted 	and 	unwelcome.</a:t>
            </a:r>
          </a:p>
          <a:p>
            <a:pPr marL="0" indent="0">
              <a:lnSpc>
                <a:spcPct val="90000"/>
              </a:lnSpc>
              <a:buNone/>
            </a:pPr>
            <a:endParaRPr lang="en-US" altLang="en-US" sz="2200" dirty="0">
              <a:solidFill>
                <a:srgbClr val="0070C0"/>
              </a:solidFill>
              <a:latin typeface="+mj-lt"/>
            </a:endParaRPr>
          </a:p>
          <a:p>
            <a:pPr marL="0" indent="0">
              <a:lnSpc>
                <a:spcPct val="90000"/>
              </a:lnSpc>
              <a:buNone/>
            </a:pPr>
            <a:r>
              <a:rPr lang="en-US" altLang="en-US" sz="2200" dirty="0">
                <a:solidFill>
                  <a:srgbClr val="0070C0"/>
                </a:solidFill>
                <a:latin typeface="+mj-lt"/>
              </a:rPr>
              <a:t>2. 	Go to a supervisor and explain the circumstances. Be sure to 	take with you documented dates, times, and specific 	occurrences if you have them. </a:t>
            </a:r>
          </a:p>
          <a:p>
            <a:pPr marL="0" indent="0">
              <a:lnSpc>
                <a:spcPct val="90000"/>
              </a:lnSpc>
              <a:buNone/>
            </a:pPr>
            <a:r>
              <a:rPr lang="en-US" altLang="en-US" sz="2200" dirty="0">
                <a:solidFill>
                  <a:srgbClr val="0070C0"/>
                </a:solidFill>
                <a:latin typeface="+mj-lt"/>
              </a:rPr>
              <a:t>	Also, report the incident to Human Resources. If the 	appropriate supervisor is unavailable, or is the offender, report 	the incident directly to Human Resources.</a:t>
            </a:r>
          </a:p>
          <a:p>
            <a:pPr marL="0" indent="0">
              <a:buNone/>
            </a:pPr>
            <a:endParaRPr lang="en-US" dirty="0"/>
          </a:p>
        </p:txBody>
      </p:sp>
    </p:spTree>
    <p:extLst>
      <p:ext uri="{BB962C8B-B14F-4D97-AF65-F5344CB8AC3E}">
        <p14:creationId xmlns:p14="http://schemas.microsoft.com/office/powerpoint/2010/main" val="561856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198AC5"/>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851A249-31BD-6840-A109-8A77D9D9EE69}"/>
              </a:ext>
            </a:extLst>
          </p:cNvPr>
          <p:cNvPicPr>
            <a:picLocks noGrp="1" noChangeAspect="1"/>
          </p:cNvPicPr>
          <p:nvPr>
            <p:ph idx="1"/>
          </p:nvPr>
        </p:nvPicPr>
        <p:blipFill>
          <a:blip r:embed="rId2"/>
          <a:stretch>
            <a:fillRect/>
          </a:stretch>
        </p:blipFill>
        <p:spPr>
          <a:xfrm>
            <a:off x="8211810" y="4576977"/>
            <a:ext cx="1962944" cy="1962944"/>
          </a:xfrm>
        </p:spPr>
      </p:pic>
      <p:sp>
        <p:nvSpPr>
          <p:cNvPr id="2" name="Rectangle 1">
            <a:extLst>
              <a:ext uri="{FF2B5EF4-FFF2-40B4-BE49-F238E27FC236}">
                <a16:creationId xmlns:a16="http://schemas.microsoft.com/office/drawing/2014/main" id="{C0A3C804-830A-F54D-A23C-6A5B4634DF89}"/>
              </a:ext>
            </a:extLst>
          </p:cNvPr>
          <p:cNvSpPr/>
          <p:nvPr/>
        </p:nvSpPr>
        <p:spPr>
          <a:xfrm>
            <a:off x="8954377" y="4724039"/>
            <a:ext cx="3005213" cy="1631216"/>
          </a:xfrm>
          <a:prstGeom prst="rect">
            <a:avLst/>
          </a:prstGeom>
        </p:spPr>
        <p:txBody>
          <a:bodyPr wrap="square">
            <a:spAutoFit/>
          </a:bodyPr>
          <a:lstStyle/>
          <a:p>
            <a:pPr algn="r"/>
            <a:r>
              <a:rPr lang="en-US" sz="2400" b="1" dirty="0">
                <a:solidFill>
                  <a:schemeClr val="bg1"/>
                </a:solidFill>
                <a:latin typeface="Sunday" pitchFamily="2" charset="77"/>
                <a:cs typeface="Futura Condensed ExtraBold" panose="020B0602020204020303" pitchFamily="34" charset="-79"/>
              </a:rPr>
              <a:t>WORK. </a:t>
            </a:r>
          </a:p>
          <a:p>
            <a:pPr algn="r"/>
            <a:r>
              <a:rPr lang="en-US" sz="2400" b="1" dirty="0">
                <a:solidFill>
                  <a:schemeClr val="bg1"/>
                </a:solidFill>
                <a:latin typeface="Sunday" pitchFamily="2" charset="77"/>
                <a:cs typeface="Futura Condensed ExtraBold" panose="020B0602020204020303" pitchFamily="34" charset="-79"/>
              </a:rPr>
              <a:t>PLAY. </a:t>
            </a:r>
          </a:p>
          <a:p>
            <a:pPr algn="r"/>
            <a:r>
              <a:rPr lang="en-US" sz="2400" b="1" dirty="0">
                <a:solidFill>
                  <a:schemeClr val="bg1"/>
                </a:solidFill>
                <a:latin typeface="Sunday" pitchFamily="2" charset="77"/>
                <a:cs typeface="Futura Condensed ExtraBold" panose="020B0602020204020303" pitchFamily="34" charset="-79"/>
              </a:rPr>
              <a:t>SUCCEED.</a:t>
            </a:r>
          </a:p>
          <a:p>
            <a:pPr algn="r"/>
            <a:r>
              <a:rPr lang="en-US" sz="2400" b="1" dirty="0">
                <a:solidFill>
                  <a:schemeClr val="bg1"/>
                </a:solidFill>
                <a:latin typeface="Sunday" pitchFamily="2" charset="77"/>
                <a:cs typeface="Futura Condensed ExtraBold" panose="020B0602020204020303" pitchFamily="34" charset="-79"/>
              </a:rPr>
              <a:t>TOGETHER</a:t>
            </a:r>
            <a:r>
              <a:rPr lang="en-US" sz="2800" b="1" dirty="0">
                <a:solidFill>
                  <a:schemeClr val="bg1"/>
                </a:solidFill>
                <a:latin typeface="Sunday" pitchFamily="2" charset="77"/>
                <a:cs typeface="Futura Condensed ExtraBold" panose="020B0602020204020303" pitchFamily="34" charset="-79"/>
              </a:rPr>
              <a:t>.</a:t>
            </a:r>
          </a:p>
        </p:txBody>
      </p:sp>
      <p:sp>
        <p:nvSpPr>
          <p:cNvPr id="3" name="TextBox 2">
            <a:extLst>
              <a:ext uri="{FF2B5EF4-FFF2-40B4-BE49-F238E27FC236}">
                <a16:creationId xmlns:a16="http://schemas.microsoft.com/office/drawing/2014/main" id="{E0112781-5238-7E43-AB19-2A642C8C093D}"/>
              </a:ext>
            </a:extLst>
          </p:cNvPr>
          <p:cNvSpPr txBox="1"/>
          <p:nvPr/>
        </p:nvSpPr>
        <p:spPr>
          <a:xfrm>
            <a:off x="3813719" y="461144"/>
            <a:ext cx="11542439" cy="584775"/>
          </a:xfrm>
          <a:prstGeom prst="rect">
            <a:avLst/>
          </a:prstGeom>
          <a:noFill/>
        </p:spPr>
        <p:txBody>
          <a:bodyPr wrap="square" rtlCol="0">
            <a:spAutoFit/>
          </a:bodyPr>
          <a:lstStyle/>
          <a:p>
            <a:r>
              <a:rPr lang="en-US" altLang="en-US" sz="3200" u="sng" dirty="0">
                <a:solidFill>
                  <a:schemeClr val="bg1"/>
                </a:solidFill>
                <a:latin typeface="+mj-lt"/>
              </a:rPr>
              <a:t>Learning Objectives</a:t>
            </a:r>
            <a:endParaRPr lang="en-US" sz="3200" u="sng" dirty="0">
              <a:solidFill>
                <a:schemeClr val="bg1"/>
              </a:solidFill>
              <a:latin typeface="+mj-lt"/>
            </a:endParaRPr>
          </a:p>
        </p:txBody>
      </p:sp>
      <p:sp>
        <p:nvSpPr>
          <p:cNvPr id="4" name="TextBox 3">
            <a:extLst>
              <a:ext uri="{FF2B5EF4-FFF2-40B4-BE49-F238E27FC236}">
                <a16:creationId xmlns:a16="http://schemas.microsoft.com/office/drawing/2014/main" id="{CD14AEAA-26D5-2B45-910D-FCE197338ADF}"/>
              </a:ext>
            </a:extLst>
          </p:cNvPr>
          <p:cNvSpPr txBox="1"/>
          <p:nvPr/>
        </p:nvSpPr>
        <p:spPr>
          <a:xfrm>
            <a:off x="1307187" y="1751671"/>
            <a:ext cx="8867567" cy="3416320"/>
          </a:xfrm>
          <a:prstGeom prst="rect">
            <a:avLst/>
          </a:prstGeom>
          <a:noFill/>
        </p:spPr>
        <p:txBody>
          <a:bodyPr wrap="square" rtlCol="0">
            <a:spAutoFit/>
          </a:bodyPr>
          <a:lstStyle/>
          <a:p>
            <a:pPr algn="ctr"/>
            <a:r>
              <a:rPr lang="en-US" altLang="en-US" sz="2800" dirty="0">
                <a:solidFill>
                  <a:schemeClr val="bg1"/>
                </a:solidFill>
                <a:latin typeface="+mj-lt"/>
              </a:rPr>
              <a:t>-Definition of sexual harassment</a:t>
            </a:r>
          </a:p>
          <a:p>
            <a:pPr algn="ctr"/>
            <a:endParaRPr lang="en-US" altLang="en-US" sz="2800" dirty="0">
              <a:solidFill>
                <a:schemeClr val="bg1"/>
              </a:solidFill>
              <a:latin typeface="+mj-lt"/>
            </a:endParaRPr>
          </a:p>
          <a:p>
            <a:pPr algn="ctr"/>
            <a:r>
              <a:rPr lang="en-US" altLang="en-US" sz="2800" dirty="0">
                <a:solidFill>
                  <a:schemeClr val="bg1"/>
                </a:solidFill>
                <a:latin typeface="+mj-lt"/>
              </a:rPr>
              <a:t>-Learning the different types of sexual harassment</a:t>
            </a:r>
          </a:p>
          <a:p>
            <a:pPr algn="ctr"/>
            <a:endParaRPr lang="en-US" altLang="en-US" sz="2800" dirty="0">
              <a:solidFill>
                <a:schemeClr val="bg1"/>
              </a:solidFill>
              <a:latin typeface="+mj-lt"/>
            </a:endParaRPr>
          </a:p>
          <a:p>
            <a:pPr algn="ctr"/>
            <a:r>
              <a:rPr lang="en-US" altLang="en-US" sz="2800" dirty="0">
                <a:solidFill>
                  <a:schemeClr val="bg1"/>
                </a:solidFill>
                <a:latin typeface="+mj-lt"/>
              </a:rPr>
              <a:t>-Identifying sexual harassment</a:t>
            </a:r>
          </a:p>
          <a:p>
            <a:pPr algn="ctr"/>
            <a:endParaRPr lang="en-US" altLang="en-US" sz="2800" dirty="0">
              <a:solidFill>
                <a:schemeClr val="bg1"/>
              </a:solidFill>
              <a:latin typeface="+mj-lt"/>
            </a:endParaRPr>
          </a:p>
          <a:p>
            <a:pPr algn="ctr"/>
            <a:r>
              <a:rPr lang="en-US" altLang="en-US" sz="2800" dirty="0">
                <a:solidFill>
                  <a:schemeClr val="bg1"/>
                </a:solidFill>
                <a:latin typeface="+mj-lt"/>
              </a:rPr>
              <a:t>-Steps to filing a complaint</a:t>
            </a:r>
          </a:p>
          <a:p>
            <a:endParaRPr lang="en-US" sz="2000" dirty="0">
              <a:solidFill>
                <a:schemeClr val="bg1"/>
              </a:solidFill>
            </a:endParaRPr>
          </a:p>
        </p:txBody>
      </p:sp>
    </p:spTree>
    <p:extLst>
      <p:ext uri="{BB962C8B-B14F-4D97-AF65-F5344CB8AC3E}">
        <p14:creationId xmlns:p14="http://schemas.microsoft.com/office/powerpoint/2010/main" val="349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50B989-9A6A-0C4E-A82D-32D5200702DB}"/>
              </a:ext>
            </a:extLst>
          </p:cNvPr>
          <p:cNvSpPr txBox="1"/>
          <p:nvPr/>
        </p:nvSpPr>
        <p:spPr>
          <a:xfrm>
            <a:off x="9142535" y="4744396"/>
            <a:ext cx="2907323" cy="2185214"/>
          </a:xfrm>
          <a:prstGeom prst="rect">
            <a:avLst/>
          </a:prstGeom>
          <a:noFill/>
        </p:spPr>
        <p:txBody>
          <a:bodyPr wrap="square" rtlCol="0">
            <a:spAutoFit/>
          </a:bodyPr>
          <a:lstStyle/>
          <a:p>
            <a:pPr algn="r"/>
            <a:r>
              <a:rPr lang="en-US" sz="2800" b="1" dirty="0">
                <a:solidFill>
                  <a:schemeClr val="bg1"/>
                </a:solidFill>
                <a:latin typeface="Sunday" pitchFamily="2" charset="77"/>
                <a:cs typeface="Futura Condensed ExtraBold" panose="020B0602020204020303" pitchFamily="34" charset="-79"/>
              </a:rPr>
              <a:t>WORK. </a:t>
            </a:r>
          </a:p>
          <a:p>
            <a:pPr algn="r"/>
            <a:r>
              <a:rPr lang="en-US" sz="2800" b="1" dirty="0">
                <a:solidFill>
                  <a:schemeClr val="bg1"/>
                </a:solidFill>
                <a:latin typeface="Sunday" pitchFamily="2" charset="77"/>
                <a:cs typeface="Futura Condensed ExtraBold" panose="020B0602020204020303" pitchFamily="34" charset="-79"/>
              </a:rPr>
              <a:t>PLAY. </a:t>
            </a:r>
          </a:p>
          <a:p>
            <a:pPr algn="r"/>
            <a:r>
              <a:rPr lang="en-US" sz="2800" b="1" dirty="0">
                <a:solidFill>
                  <a:schemeClr val="bg1"/>
                </a:solidFill>
                <a:latin typeface="Sunday" pitchFamily="2" charset="77"/>
                <a:cs typeface="Futura Condensed ExtraBold" panose="020B0602020204020303" pitchFamily="34" charset="-79"/>
              </a:rPr>
              <a:t>SUCCEED.</a:t>
            </a:r>
          </a:p>
          <a:p>
            <a:pPr algn="r"/>
            <a:r>
              <a:rPr lang="en-US" sz="2800" b="1" dirty="0">
                <a:solidFill>
                  <a:schemeClr val="bg1"/>
                </a:solidFill>
                <a:latin typeface="Sunday" pitchFamily="2" charset="77"/>
                <a:cs typeface="Futura Condensed ExtraBold" panose="020B0602020204020303" pitchFamily="34" charset="-79"/>
              </a:rPr>
              <a:t>TOGETHER.</a:t>
            </a:r>
          </a:p>
          <a:p>
            <a:pPr algn="r"/>
            <a:endParaRPr lang="en-US" sz="2400" b="1" dirty="0">
              <a:solidFill>
                <a:srgbClr val="5C8AB7"/>
              </a:solidFill>
              <a:latin typeface="Futura Condensed ExtraBold" panose="020B0602020204020303" pitchFamily="34" charset="-79"/>
              <a:cs typeface="Futura Condensed ExtraBold" panose="020B0602020204020303" pitchFamily="34" charset="-79"/>
            </a:endParaRPr>
          </a:p>
        </p:txBody>
      </p:sp>
      <p:pic>
        <p:nvPicPr>
          <p:cNvPr id="8" name="Picture 7">
            <a:extLst>
              <a:ext uri="{FF2B5EF4-FFF2-40B4-BE49-F238E27FC236}">
                <a16:creationId xmlns:a16="http://schemas.microsoft.com/office/drawing/2014/main" id="{00BEDB7B-8F8F-B542-85A2-E6C4117C031C}"/>
              </a:ext>
            </a:extLst>
          </p:cNvPr>
          <p:cNvPicPr>
            <a:picLocks noChangeAspect="1"/>
          </p:cNvPicPr>
          <p:nvPr/>
        </p:nvPicPr>
        <p:blipFill>
          <a:blip r:embed="rId2"/>
          <a:stretch>
            <a:fillRect/>
          </a:stretch>
        </p:blipFill>
        <p:spPr>
          <a:xfrm>
            <a:off x="193429" y="143420"/>
            <a:ext cx="1873327" cy="1873327"/>
          </a:xfrm>
          <a:prstGeom prst="rect">
            <a:avLst/>
          </a:prstGeom>
        </p:spPr>
      </p:pic>
      <p:sp>
        <p:nvSpPr>
          <p:cNvPr id="3" name="Subtitle 2">
            <a:extLst>
              <a:ext uri="{FF2B5EF4-FFF2-40B4-BE49-F238E27FC236}">
                <a16:creationId xmlns:a16="http://schemas.microsoft.com/office/drawing/2014/main" id="{1310904A-0EFC-3941-94E5-35FF6A8A2752}"/>
              </a:ext>
            </a:extLst>
          </p:cNvPr>
          <p:cNvSpPr>
            <a:spLocks noGrp="1"/>
          </p:cNvSpPr>
          <p:nvPr>
            <p:ph type="subTitle" idx="1"/>
          </p:nvPr>
        </p:nvSpPr>
        <p:spPr>
          <a:xfrm>
            <a:off x="1854883" y="1430379"/>
            <a:ext cx="8849171" cy="619929"/>
          </a:xfrm>
        </p:spPr>
        <p:txBody>
          <a:bodyPr>
            <a:normAutofit/>
          </a:bodyPr>
          <a:lstStyle/>
          <a:p>
            <a:pPr algn="l"/>
            <a:r>
              <a:rPr lang="en-US" altLang="en-US" sz="3200" b="1" dirty="0">
                <a:solidFill>
                  <a:srgbClr val="0070C0"/>
                </a:solidFill>
                <a:latin typeface="+mj-lt"/>
              </a:rPr>
              <a:t>Definition of Sexual Harassment</a:t>
            </a:r>
            <a:endParaRPr lang="en-US" sz="3200" b="1" dirty="0">
              <a:solidFill>
                <a:srgbClr val="0070C0"/>
              </a:solidFill>
              <a:latin typeface="+mj-lt"/>
            </a:endParaRPr>
          </a:p>
        </p:txBody>
      </p:sp>
      <p:sp>
        <p:nvSpPr>
          <p:cNvPr id="5" name="TextBox 4">
            <a:extLst>
              <a:ext uri="{FF2B5EF4-FFF2-40B4-BE49-F238E27FC236}">
                <a16:creationId xmlns:a16="http://schemas.microsoft.com/office/drawing/2014/main" id="{CD14AEAA-26D5-2B45-910D-FCE197338ADF}"/>
              </a:ext>
            </a:extLst>
          </p:cNvPr>
          <p:cNvSpPr txBox="1"/>
          <p:nvPr/>
        </p:nvSpPr>
        <p:spPr>
          <a:xfrm>
            <a:off x="426462" y="2489411"/>
            <a:ext cx="8867567" cy="1815882"/>
          </a:xfrm>
          <a:prstGeom prst="rect">
            <a:avLst/>
          </a:prstGeom>
          <a:noFill/>
        </p:spPr>
        <p:txBody>
          <a:bodyPr wrap="square" rtlCol="0">
            <a:spAutoFit/>
          </a:bodyPr>
          <a:lstStyle/>
          <a:p>
            <a:r>
              <a:rPr lang="en-US" altLang="en-US" sz="2800" dirty="0">
                <a:solidFill>
                  <a:schemeClr val="accent2"/>
                </a:solidFill>
                <a:latin typeface="+mj-lt"/>
              </a:rPr>
              <a:t>Unwelcome verbal, visual, or physical conduct </a:t>
            </a:r>
          </a:p>
          <a:p>
            <a:r>
              <a:rPr lang="en-US" altLang="en-US" sz="2800" dirty="0">
                <a:solidFill>
                  <a:schemeClr val="accent2"/>
                </a:solidFill>
                <a:latin typeface="+mj-lt"/>
              </a:rPr>
              <a:t>of a sexual nature that is severe or pervasive </a:t>
            </a:r>
          </a:p>
          <a:p>
            <a:r>
              <a:rPr lang="en-US" altLang="en-US" sz="2800" dirty="0">
                <a:solidFill>
                  <a:schemeClr val="accent2"/>
                </a:solidFill>
                <a:latin typeface="+mj-lt"/>
              </a:rPr>
              <a:t>and affects working conditions or creates a </a:t>
            </a:r>
          </a:p>
          <a:p>
            <a:r>
              <a:rPr lang="en-US" altLang="en-US" sz="2800" dirty="0">
                <a:solidFill>
                  <a:schemeClr val="accent2"/>
                </a:solidFill>
                <a:latin typeface="+mj-lt"/>
              </a:rPr>
              <a:t>hostile work environment.</a:t>
            </a:r>
          </a:p>
        </p:txBody>
      </p:sp>
      <p:pic>
        <p:nvPicPr>
          <p:cNvPr id="6" name="Picture 4" descr="BWuncomfortablegirl">
            <a:extLst>
              <a:ext uri="{FF2B5EF4-FFF2-40B4-BE49-F238E27FC236}">
                <a16:creationId xmlns:a16="http://schemas.microsoft.com/office/drawing/2014/main" id="{78325799-FB84-1C45-9680-28109CB639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300966" y="857510"/>
            <a:ext cx="2514600" cy="3886200"/>
          </a:xfrm>
          <a:prstGeom prst="rect">
            <a:avLst/>
          </a:prstGeom>
          <a:noFill/>
        </p:spPr>
      </p:pic>
    </p:spTree>
    <p:extLst>
      <p:ext uri="{BB962C8B-B14F-4D97-AF65-F5344CB8AC3E}">
        <p14:creationId xmlns:p14="http://schemas.microsoft.com/office/powerpoint/2010/main" val="13022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198AC5"/>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851A249-31BD-6840-A109-8A77D9D9EE69}"/>
              </a:ext>
            </a:extLst>
          </p:cNvPr>
          <p:cNvPicPr>
            <a:picLocks noGrp="1" noChangeAspect="1"/>
          </p:cNvPicPr>
          <p:nvPr>
            <p:ph idx="1"/>
          </p:nvPr>
        </p:nvPicPr>
        <p:blipFill>
          <a:blip r:embed="rId2"/>
          <a:stretch>
            <a:fillRect/>
          </a:stretch>
        </p:blipFill>
        <p:spPr>
          <a:xfrm>
            <a:off x="8211810" y="4576977"/>
            <a:ext cx="1962944" cy="1962944"/>
          </a:xfrm>
        </p:spPr>
      </p:pic>
      <p:sp>
        <p:nvSpPr>
          <p:cNvPr id="2" name="Rectangle 1">
            <a:extLst>
              <a:ext uri="{FF2B5EF4-FFF2-40B4-BE49-F238E27FC236}">
                <a16:creationId xmlns:a16="http://schemas.microsoft.com/office/drawing/2014/main" id="{C0A3C804-830A-F54D-A23C-6A5B4634DF89}"/>
              </a:ext>
            </a:extLst>
          </p:cNvPr>
          <p:cNvSpPr/>
          <p:nvPr/>
        </p:nvSpPr>
        <p:spPr>
          <a:xfrm>
            <a:off x="8954377" y="4724039"/>
            <a:ext cx="3005213" cy="1631216"/>
          </a:xfrm>
          <a:prstGeom prst="rect">
            <a:avLst/>
          </a:prstGeom>
        </p:spPr>
        <p:txBody>
          <a:bodyPr wrap="square">
            <a:spAutoFit/>
          </a:bodyPr>
          <a:lstStyle/>
          <a:p>
            <a:pPr algn="r"/>
            <a:r>
              <a:rPr lang="en-US" sz="2400" b="1" dirty="0">
                <a:solidFill>
                  <a:schemeClr val="bg1"/>
                </a:solidFill>
                <a:latin typeface="Sunday" pitchFamily="2" charset="77"/>
                <a:cs typeface="Futura Condensed ExtraBold" panose="020B0602020204020303" pitchFamily="34" charset="-79"/>
              </a:rPr>
              <a:t>WORK. </a:t>
            </a:r>
          </a:p>
          <a:p>
            <a:pPr algn="r"/>
            <a:r>
              <a:rPr lang="en-US" sz="2400" b="1" dirty="0">
                <a:solidFill>
                  <a:schemeClr val="bg1"/>
                </a:solidFill>
                <a:latin typeface="Sunday" pitchFamily="2" charset="77"/>
                <a:cs typeface="Futura Condensed ExtraBold" panose="020B0602020204020303" pitchFamily="34" charset="-79"/>
              </a:rPr>
              <a:t>PLAY. </a:t>
            </a:r>
          </a:p>
          <a:p>
            <a:pPr algn="r"/>
            <a:r>
              <a:rPr lang="en-US" sz="2400" b="1" dirty="0">
                <a:solidFill>
                  <a:schemeClr val="bg1"/>
                </a:solidFill>
                <a:latin typeface="Sunday" pitchFamily="2" charset="77"/>
                <a:cs typeface="Futura Condensed ExtraBold" panose="020B0602020204020303" pitchFamily="34" charset="-79"/>
              </a:rPr>
              <a:t>SUCCEED.</a:t>
            </a:r>
          </a:p>
          <a:p>
            <a:pPr algn="r"/>
            <a:r>
              <a:rPr lang="en-US" sz="2400" b="1" dirty="0">
                <a:solidFill>
                  <a:schemeClr val="bg1"/>
                </a:solidFill>
                <a:latin typeface="Sunday" pitchFamily="2" charset="77"/>
                <a:cs typeface="Futura Condensed ExtraBold" panose="020B0602020204020303" pitchFamily="34" charset="-79"/>
              </a:rPr>
              <a:t>TOGETHER</a:t>
            </a:r>
            <a:r>
              <a:rPr lang="en-US" sz="2800" b="1" dirty="0">
                <a:solidFill>
                  <a:schemeClr val="bg1"/>
                </a:solidFill>
                <a:latin typeface="Sunday" pitchFamily="2" charset="77"/>
                <a:cs typeface="Futura Condensed ExtraBold" panose="020B0602020204020303" pitchFamily="34" charset="-79"/>
              </a:rPr>
              <a:t>.</a:t>
            </a:r>
          </a:p>
        </p:txBody>
      </p:sp>
      <p:sp>
        <p:nvSpPr>
          <p:cNvPr id="3" name="TextBox 2">
            <a:extLst>
              <a:ext uri="{FF2B5EF4-FFF2-40B4-BE49-F238E27FC236}">
                <a16:creationId xmlns:a16="http://schemas.microsoft.com/office/drawing/2014/main" id="{E0112781-5238-7E43-AB19-2A642C8C093D}"/>
              </a:ext>
            </a:extLst>
          </p:cNvPr>
          <p:cNvSpPr txBox="1"/>
          <p:nvPr/>
        </p:nvSpPr>
        <p:spPr>
          <a:xfrm>
            <a:off x="1017546" y="1183123"/>
            <a:ext cx="11049000" cy="1569660"/>
          </a:xfrm>
          <a:prstGeom prst="rect">
            <a:avLst/>
          </a:prstGeom>
          <a:noFill/>
        </p:spPr>
        <p:txBody>
          <a:bodyPr wrap="square" rtlCol="0">
            <a:spAutoFit/>
          </a:bodyPr>
          <a:lstStyle/>
          <a:p>
            <a:r>
              <a:rPr lang="en-US" altLang="en-US" sz="3200" dirty="0">
                <a:solidFill>
                  <a:schemeClr val="bg1"/>
                </a:solidFill>
                <a:latin typeface="Georgia" panose="02040502050405020303" pitchFamily="18" charset="0"/>
              </a:rPr>
              <a:t>Breaking down the definition:</a:t>
            </a:r>
          </a:p>
          <a:p>
            <a:pPr algn="ctr"/>
            <a:r>
              <a:rPr lang="en-US" altLang="en-US" sz="3200" dirty="0">
                <a:solidFill>
                  <a:schemeClr val="bg1"/>
                </a:solidFill>
                <a:latin typeface="Georgia" panose="02040502050405020303" pitchFamily="18" charset="0"/>
              </a:rPr>
              <a:t> </a:t>
            </a:r>
          </a:p>
          <a:p>
            <a:r>
              <a:rPr lang="en-US" altLang="en-US" sz="3200" dirty="0">
                <a:solidFill>
                  <a:schemeClr val="bg1"/>
                </a:solidFill>
                <a:latin typeface="Georgia" panose="02040502050405020303" pitchFamily="18" charset="0"/>
              </a:rPr>
              <a:t>-Conduct</a:t>
            </a:r>
            <a:endParaRPr lang="en-US" sz="3200" dirty="0">
              <a:solidFill>
                <a:schemeClr val="bg1"/>
              </a:solidFill>
            </a:endParaRPr>
          </a:p>
        </p:txBody>
      </p:sp>
      <p:sp>
        <p:nvSpPr>
          <p:cNvPr id="4" name="TextBox 3">
            <a:extLst>
              <a:ext uri="{FF2B5EF4-FFF2-40B4-BE49-F238E27FC236}">
                <a16:creationId xmlns:a16="http://schemas.microsoft.com/office/drawing/2014/main" id="{CD14AEAA-26D5-2B45-910D-FCE197338ADF}"/>
              </a:ext>
            </a:extLst>
          </p:cNvPr>
          <p:cNvSpPr txBox="1"/>
          <p:nvPr/>
        </p:nvSpPr>
        <p:spPr>
          <a:xfrm>
            <a:off x="660112" y="2929630"/>
            <a:ext cx="8867567" cy="1877437"/>
          </a:xfrm>
          <a:prstGeom prst="rect">
            <a:avLst/>
          </a:prstGeom>
          <a:noFill/>
        </p:spPr>
        <p:txBody>
          <a:bodyPr wrap="square" rtlCol="0">
            <a:spAutoFit/>
          </a:bodyPr>
          <a:lstStyle/>
          <a:p>
            <a:pPr marL="342900" indent="-342900">
              <a:buFont typeface="Courier New"/>
              <a:buChar char="o"/>
            </a:pPr>
            <a:r>
              <a:rPr lang="en-US" altLang="en-US" sz="2400" dirty="0">
                <a:solidFill>
                  <a:schemeClr val="bg1"/>
                </a:solidFill>
                <a:latin typeface="+mj-lt"/>
              </a:rPr>
              <a:t>Conduct is NOT sexual harassment if it is welcome. For this reason, it is important to communicate (either verbally or in writing) to the harasser that the conduct makes you uncomfortable and you want it to stop. </a:t>
            </a:r>
          </a:p>
          <a:p>
            <a:pPr marL="342900" indent="-342900">
              <a:buFont typeface="Courier New"/>
              <a:buChar char="o"/>
            </a:pPr>
            <a:endParaRPr lang="en-US" sz="2000" dirty="0">
              <a:solidFill>
                <a:schemeClr val="bg1"/>
              </a:solidFill>
            </a:endParaRPr>
          </a:p>
        </p:txBody>
      </p:sp>
    </p:spTree>
    <p:extLst>
      <p:ext uri="{BB962C8B-B14F-4D97-AF65-F5344CB8AC3E}">
        <p14:creationId xmlns:p14="http://schemas.microsoft.com/office/powerpoint/2010/main" val="395328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50B989-9A6A-0C4E-A82D-32D5200702DB}"/>
              </a:ext>
            </a:extLst>
          </p:cNvPr>
          <p:cNvSpPr txBox="1"/>
          <p:nvPr/>
        </p:nvSpPr>
        <p:spPr>
          <a:xfrm>
            <a:off x="9142535" y="4744396"/>
            <a:ext cx="2907323" cy="2185214"/>
          </a:xfrm>
          <a:prstGeom prst="rect">
            <a:avLst/>
          </a:prstGeom>
          <a:noFill/>
        </p:spPr>
        <p:txBody>
          <a:bodyPr wrap="square" rtlCol="0">
            <a:spAutoFit/>
          </a:bodyPr>
          <a:lstStyle/>
          <a:p>
            <a:pPr algn="r"/>
            <a:r>
              <a:rPr lang="en-US" sz="2800" b="1" dirty="0">
                <a:solidFill>
                  <a:schemeClr val="bg1"/>
                </a:solidFill>
                <a:latin typeface="Sunday" pitchFamily="2" charset="77"/>
                <a:cs typeface="Futura Condensed ExtraBold" panose="020B0602020204020303" pitchFamily="34" charset="-79"/>
              </a:rPr>
              <a:t>WORK. </a:t>
            </a:r>
          </a:p>
          <a:p>
            <a:pPr algn="r"/>
            <a:r>
              <a:rPr lang="en-US" sz="2800" b="1" dirty="0">
                <a:solidFill>
                  <a:schemeClr val="bg1"/>
                </a:solidFill>
                <a:latin typeface="Sunday" pitchFamily="2" charset="77"/>
                <a:cs typeface="Futura Condensed ExtraBold" panose="020B0602020204020303" pitchFamily="34" charset="-79"/>
              </a:rPr>
              <a:t>PLAY. </a:t>
            </a:r>
          </a:p>
          <a:p>
            <a:pPr algn="r"/>
            <a:r>
              <a:rPr lang="en-US" sz="2800" b="1" dirty="0">
                <a:solidFill>
                  <a:schemeClr val="bg1"/>
                </a:solidFill>
                <a:latin typeface="Sunday" pitchFamily="2" charset="77"/>
                <a:cs typeface="Futura Condensed ExtraBold" panose="020B0602020204020303" pitchFamily="34" charset="-79"/>
              </a:rPr>
              <a:t>SUCCEED.</a:t>
            </a:r>
          </a:p>
          <a:p>
            <a:pPr algn="r"/>
            <a:r>
              <a:rPr lang="en-US" sz="2800" b="1" dirty="0">
                <a:solidFill>
                  <a:schemeClr val="bg1"/>
                </a:solidFill>
                <a:latin typeface="Sunday" pitchFamily="2" charset="77"/>
                <a:cs typeface="Futura Condensed ExtraBold" panose="020B0602020204020303" pitchFamily="34" charset="-79"/>
              </a:rPr>
              <a:t>TOGETHER.</a:t>
            </a:r>
          </a:p>
          <a:p>
            <a:pPr algn="r"/>
            <a:endParaRPr lang="en-US" sz="2400" b="1" dirty="0">
              <a:solidFill>
                <a:srgbClr val="5C8AB7"/>
              </a:solidFill>
              <a:latin typeface="Futura Condensed ExtraBold" panose="020B0602020204020303" pitchFamily="34" charset="-79"/>
              <a:cs typeface="Futura Condensed ExtraBold" panose="020B0602020204020303" pitchFamily="34" charset="-79"/>
            </a:endParaRPr>
          </a:p>
        </p:txBody>
      </p:sp>
      <p:pic>
        <p:nvPicPr>
          <p:cNvPr id="8" name="Picture 7">
            <a:extLst>
              <a:ext uri="{FF2B5EF4-FFF2-40B4-BE49-F238E27FC236}">
                <a16:creationId xmlns:a16="http://schemas.microsoft.com/office/drawing/2014/main" id="{00BEDB7B-8F8F-B542-85A2-E6C4117C031C}"/>
              </a:ext>
            </a:extLst>
          </p:cNvPr>
          <p:cNvPicPr>
            <a:picLocks noChangeAspect="1"/>
          </p:cNvPicPr>
          <p:nvPr/>
        </p:nvPicPr>
        <p:blipFill>
          <a:blip r:embed="rId2"/>
          <a:stretch>
            <a:fillRect/>
          </a:stretch>
        </p:blipFill>
        <p:spPr>
          <a:xfrm>
            <a:off x="193429" y="143420"/>
            <a:ext cx="1873327" cy="1873327"/>
          </a:xfrm>
          <a:prstGeom prst="rect">
            <a:avLst/>
          </a:prstGeom>
        </p:spPr>
      </p:pic>
      <p:sp>
        <p:nvSpPr>
          <p:cNvPr id="3" name="Subtitle 2">
            <a:extLst>
              <a:ext uri="{FF2B5EF4-FFF2-40B4-BE49-F238E27FC236}">
                <a16:creationId xmlns:a16="http://schemas.microsoft.com/office/drawing/2014/main" id="{1310904A-0EFC-3941-94E5-35FF6A8A2752}"/>
              </a:ext>
            </a:extLst>
          </p:cNvPr>
          <p:cNvSpPr>
            <a:spLocks noGrp="1"/>
          </p:cNvSpPr>
          <p:nvPr>
            <p:ph type="subTitle" idx="1"/>
          </p:nvPr>
        </p:nvSpPr>
        <p:spPr>
          <a:xfrm>
            <a:off x="2066756" y="1112428"/>
            <a:ext cx="8849171" cy="619929"/>
          </a:xfrm>
        </p:spPr>
        <p:txBody>
          <a:bodyPr>
            <a:normAutofit/>
          </a:bodyPr>
          <a:lstStyle/>
          <a:p>
            <a:pPr algn="l"/>
            <a:r>
              <a:rPr lang="en-US" sz="3200" dirty="0">
                <a:solidFill>
                  <a:srgbClr val="198AC5"/>
                </a:solidFill>
                <a:latin typeface="+mj-lt"/>
              </a:rPr>
              <a:t>“Of a Sexual Nature”</a:t>
            </a:r>
          </a:p>
        </p:txBody>
      </p:sp>
      <p:sp>
        <p:nvSpPr>
          <p:cNvPr id="5" name="TextBox 4">
            <a:extLst>
              <a:ext uri="{FF2B5EF4-FFF2-40B4-BE49-F238E27FC236}">
                <a16:creationId xmlns:a16="http://schemas.microsoft.com/office/drawing/2014/main" id="{CD14AEAA-26D5-2B45-910D-FCE197338ADF}"/>
              </a:ext>
            </a:extLst>
          </p:cNvPr>
          <p:cNvSpPr txBox="1"/>
          <p:nvPr/>
        </p:nvSpPr>
        <p:spPr>
          <a:xfrm>
            <a:off x="817301" y="2357042"/>
            <a:ext cx="8867567" cy="3637919"/>
          </a:xfrm>
          <a:prstGeom prst="rect">
            <a:avLst/>
          </a:prstGeom>
          <a:noFill/>
        </p:spPr>
        <p:txBody>
          <a:bodyPr wrap="square" rtlCol="0">
            <a:spAutoFit/>
          </a:bodyPr>
          <a:lstStyle/>
          <a:p>
            <a:pPr>
              <a:lnSpc>
                <a:spcPct val="80000"/>
              </a:lnSpc>
            </a:pPr>
            <a:r>
              <a:rPr lang="en-US" altLang="en-US" sz="2400" b="1" dirty="0">
                <a:solidFill>
                  <a:schemeClr val="accent2"/>
                </a:solidFill>
                <a:latin typeface="+mj-lt"/>
              </a:rPr>
              <a:t>Verbal/Written:</a:t>
            </a:r>
            <a:r>
              <a:rPr lang="en-US" altLang="en-US" sz="2400" dirty="0">
                <a:solidFill>
                  <a:schemeClr val="accent2"/>
                </a:solidFill>
                <a:latin typeface="+mj-lt"/>
              </a:rPr>
              <a:t> Comments about clothing, personal behavior, or a person’s body; </a:t>
            </a:r>
          </a:p>
          <a:p>
            <a:pPr>
              <a:lnSpc>
                <a:spcPct val="80000"/>
              </a:lnSpc>
            </a:pPr>
            <a:r>
              <a:rPr lang="en-US" altLang="en-US" sz="2400" dirty="0">
                <a:solidFill>
                  <a:schemeClr val="accent2"/>
                </a:solidFill>
                <a:latin typeface="+mj-lt"/>
              </a:rPr>
              <a:t>sexual or sex-based jokes; </a:t>
            </a:r>
          </a:p>
          <a:p>
            <a:pPr>
              <a:lnSpc>
                <a:spcPct val="80000"/>
              </a:lnSpc>
            </a:pPr>
            <a:r>
              <a:rPr lang="en-US" altLang="en-US" sz="2400" dirty="0">
                <a:solidFill>
                  <a:schemeClr val="accent2"/>
                </a:solidFill>
                <a:latin typeface="+mj-lt"/>
              </a:rPr>
              <a:t>requesting sexual favors or repeatedly asking a person out; </a:t>
            </a:r>
          </a:p>
          <a:p>
            <a:pPr>
              <a:lnSpc>
                <a:spcPct val="80000"/>
              </a:lnSpc>
            </a:pPr>
            <a:r>
              <a:rPr lang="en-US" altLang="en-US" sz="2400" dirty="0">
                <a:solidFill>
                  <a:schemeClr val="accent2"/>
                </a:solidFill>
                <a:latin typeface="+mj-lt"/>
              </a:rPr>
              <a:t>sexual innuendoes; </a:t>
            </a:r>
          </a:p>
          <a:p>
            <a:pPr>
              <a:lnSpc>
                <a:spcPct val="80000"/>
              </a:lnSpc>
            </a:pPr>
            <a:r>
              <a:rPr lang="en-US" altLang="en-US" sz="2400" dirty="0">
                <a:solidFill>
                  <a:schemeClr val="accent2"/>
                </a:solidFill>
                <a:latin typeface="+mj-lt"/>
              </a:rPr>
              <a:t>telling rumors about a person’s personal or sexual life; </a:t>
            </a:r>
          </a:p>
          <a:p>
            <a:pPr>
              <a:lnSpc>
                <a:spcPct val="80000"/>
              </a:lnSpc>
            </a:pPr>
            <a:r>
              <a:rPr lang="en-US" altLang="en-US" sz="2400" dirty="0">
                <a:solidFill>
                  <a:schemeClr val="accent2"/>
                </a:solidFill>
                <a:latin typeface="+mj-lt"/>
              </a:rPr>
              <a:t>threatening a person, sending emails or text messages of a sexual nature.</a:t>
            </a:r>
          </a:p>
          <a:p>
            <a:pPr>
              <a:lnSpc>
                <a:spcPct val="80000"/>
              </a:lnSpc>
            </a:pPr>
            <a:endParaRPr lang="en-US" altLang="en-US" sz="2400" dirty="0">
              <a:solidFill>
                <a:schemeClr val="accent2"/>
              </a:solidFill>
              <a:latin typeface="+mj-lt"/>
            </a:endParaRPr>
          </a:p>
          <a:p>
            <a:pPr>
              <a:lnSpc>
                <a:spcPct val="80000"/>
              </a:lnSpc>
            </a:pPr>
            <a:r>
              <a:rPr lang="en-US" altLang="en-US" sz="2400" b="1" dirty="0">
                <a:solidFill>
                  <a:schemeClr val="accent2"/>
                </a:solidFill>
                <a:latin typeface="+mj-lt"/>
              </a:rPr>
              <a:t>Physical:</a:t>
            </a:r>
            <a:r>
              <a:rPr lang="en-US" altLang="en-US" sz="2400" dirty="0">
                <a:solidFill>
                  <a:schemeClr val="accent2"/>
                </a:solidFill>
                <a:latin typeface="+mj-lt"/>
              </a:rPr>
              <a:t> Assault; impeding or blocking movement;</a:t>
            </a:r>
          </a:p>
          <a:p>
            <a:pPr>
              <a:lnSpc>
                <a:spcPct val="80000"/>
              </a:lnSpc>
            </a:pPr>
            <a:r>
              <a:rPr lang="en-US" altLang="en-US" sz="2400" dirty="0">
                <a:solidFill>
                  <a:schemeClr val="accent2"/>
                </a:solidFill>
                <a:latin typeface="+mj-lt"/>
              </a:rPr>
              <a:t>inappropriate touching of a person or a person’s clothing; </a:t>
            </a:r>
          </a:p>
          <a:p>
            <a:pPr>
              <a:lnSpc>
                <a:spcPct val="80000"/>
              </a:lnSpc>
            </a:pPr>
            <a:r>
              <a:rPr lang="en-US" altLang="en-US" sz="2400" dirty="0">
                <a:solidFill>
                  <a:schemeClr val="accent2"/>
                </a:solidFill>
                <a:latin typeface="+mj-lt"/>
              </a:rPr>
              <a:t>kissing, hugging, patting, stroking </a:t>
            </a:r>
          </a:p>
        </p:txBody>
      </p:sp>
    </p:spTree>
    <p:extLst>
      <p:ext uri="{BB962C8B-B14F-4D97-AF65-F5344CB8AC3E}">
        <p14:creationId xmlns:p14="http://schemas.microsoft.com/office/powerpoint/2010/main" val="138690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198AC5"/>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851A249-31BD-6840-A109-8A77D9D9EE69}"/>
              </a:ext>
            </a:extLst>
          </p:cNvPr>
          <p:cNvPicPr>
            <a:picLocks noGrp="1" noChangeAspect="1"/>
          </p:cNvPicPr>
          <p:nvPr>
            <p:ph idx="1"/>
          </p:nvPr>
        </p:nvPicPr>
        <p:blipFill>
          <a:blip r:embed="rId2"/>
          <a:stretch>
            <a:fillRect/>
          </a:stretch>
        </p:blipFill>
        <p:spPr>
          <a:xfrm>
            <a:off x="8211810" y="4576977"/>
            <a:ext cx="1962944" cy="1962944"/>
          </a:xfrm>
        </p:spPr>
      </p:pic>
      <p:sp>
        <p:nvSpPr>
          <p:cNvPr id="2" name="Rectangle 1">
            <a:extLst>
              <a:ext uri="{FF2B5EF4-FFF2-40B4-BE49-F238E27FC236}">
                <a16:creationId xmlns:a16="http://schemas.microsoft.com/office/drawing/2014/main" id="{C0A3C804-830A-F54D-A23C-6A5B4634DF89}"/>
              </a:ext>
            </a:extLst>
          </p:cNvPr>
          <p:cNvSpPr/>
          <p:nvPr/>
        </p:nvSpPr>
        <p:spPr>
          <a:xfrm>
            <a:off x="8954377" y="4724039"/>
            <a:ext cx="3005213" cy="1631216"/>
          </a:xfrm>
          <a:prstGeom prst="rect">
            <a:avLst/>
          </a:prstGeom>
        </p:spPr>
        <p:txBody>
          <a:bodyPr wrap="square">
            <a:spAutoFit/>
          </a:bodyPr>
          <a:lstStyle/>
          <a:p>
            <a:pPr algn="r"/>
            <a:r>
              <a:rPr lang="en-US" sz="2400" b="1" dirty="0">
                <a:solidFill>
                  <a:schemeClr val="bg1"/>
                </a:solidFill>
                <a:latin typeface="Sunday" pitchFamily="2" charset="77"/>
                <a:cs typeface="Futura Condensed ExtraBold" panose="020B0602020204020303" pitchFamily="34" charset="-79"/>
              </a:rPr>
              <a:t>WORK. </a:t>
            </a:r>
          </a:p>
          <a:p>
            <a:pPr algn="r"/>
            <a:r>
              <a:rPr lang="en-US" sz="2400" b="1" dirty="0">
                <a:solidFill>
                  <a:schemeClr val="bg1"/>
                </a:solidFill>
                <a:latin typeface="Sunday" pitchFamily="2" charset="77"/>
                <a:cs typeface="Futura Condensed ExtraBold" panose="020B0602020204020303" pitchFamily="34" charset="-79"/>
              </a:rPr>
              <a:t>PLAY. </a:t>
            </a:r>
          </a:p>
          <a:p>
            <a:pPr algn="r"/>
            <a:r>
              <a:rPr lang="en-US" sz="2400" b="1" dirty="0">
                <a:solidFill>
                  <a:schemeClr val="bg1"/>
                </a:solidFill>
                <a:latin typeface="Sunday" pitchFamily="2" charset="77"/>
                <a:cs typeface="Futura Condensed ExtraBold" panose="020B0602020204020303" pitchFamily="34" charset="-79"/>
              </a:rPr>
              <a:t>SUCCEED.</a:t>
            </a:r>
          </a:p>
          <a:p>
            <a:pPr algn="r"/>
            <a:r>
              <a:rPr lang="en-US" sz="2400" b="1" dirty="0">
                <a:solidFill>
                  <a:schemeClr val="bg1"/>
                </a:solidFill>
                <a:latin typeface="Sunday" pitchFamily="2" charset="77"/>
                <a:cs typeface="Futura Condensed ExtraBold" panose="020B0602020204020303" pitchFamily="34" charset="-79"/>
              </a:rPr>
              <a:t>TOGETHER</a:t>
            </a:r>
            <a:r>
              <a:rPr lang="en-US" sz="2800" b="1" dirty="0">
                <a:solidFill>
                  <a:schemeClr val="bg1"/>
                </a:solidFill>
                <a:latin typeface="Sunday" pitchFamily="2" charset="77"/>
                <a:cs typeface="Futura Condensed ExtraBold" panose="020B0602020204020303" pitchFamily="34" charset="-79"/>
              </a:rPr>
              <a:t>.</a:t>
            </a:r>
          </a:p>
        </p:txBody>
      </p:sp>
      <p:sp>
        <p:nvSpPr>
          <p:cNvPr id="4" name="TextBox 3">
            <a:extLst>
              <a:ext uri="{FF2B5EF4-FFF2-40B4-BE49-F238E27FC236}">
                <a16:creationId xmlns:a16="http://schemas.microsoft.com/office/drawing/2014/main" id="{CD14AEAA-26D5-2B45-910D-FCE197338ADF}"/>
              </a:ext>
            </a:extLst>
          </p:cNvPr>
          <p:cNvSpPr txBox="1"/>
          <p:nvPr/>
        </p:nvSpPr>
        <p:spPr>
          <a:xfrm>
            <a:off x="1017546" y="2155684"/>
            <a:ext cx="8867567" cy="3539430"/>
          </a:xfrm>
          <a:prstGeom prst="rect">
            <a:avLst/>
          </a:prstGeom>
          <a:noFill/>
        </p:spPr>
        <p:txBody>
          <a:bodyPr wrap="square" rtlCol="0">
            <a:spAutoFit/>
          </a:bodyPr>
          <a:lstStyle/>
          <a:p>
            <a:pPr>
              <a:lnSpc>
                <a:spcPct val="80000"/>
              </a:lnSpc>
            </a:pPr>
            <a:r>
              <a:rPr lang="en-US" altLang="en-US" sz="2800" b="1" dirty="0">
                <a:solidFill>
                  <a:schemeClr val="bg1"/>
                </a:solidFill>
                <a:latin typeface="+mj-lt"/>
              </a:rPr>
              <a:t>Nonverbal:</a:t>
            </a:r>
            <a:r>
              <a:rPr lang="en-US" altLang="en-US" sz="2800" dirty="0">
                <a:solidFill>
                  <a:schemeClr val="bg1"/>
                </a:solidFill>
                <a:latin typeface="+mj-lt"/>
              </a:rPr>
              <a:t> </a:t>
            </a:r>
          </a:p>
          <a:p>
            <a:pPr>
              <a:lnSpc>
                <a:spcPct val="80000"/>
              </a:lnSpc>
            </a:pPr>
            <a:r>
              <a:rPr lang="en-US" altLang="en-US" sz="2800" dirty="0">
                <a:solidFill>
                  <a:schemeClr val="bg1"/>
                </a:solidFill>
                <a:latin typeface="+mj-lt"/>
              </a:rPr>
              <a:t>Looking up and down a person’s body; </a:t>
            </a:r>
          </a:p>
          <a:p>
            <a:pPr>
              <a:lnSpc>
                <a:spcPct val="80000"/>
              </a:lnSpc>
            </a:pPr>
            <a:r>
              <a:rPr lang="en-US" altLang="en-US" sz="2800" dirty="0">
                <a:solidFill>
                  <a:schemeClr val="bg1"/>
                </a:solidFill>
                <a:latin typeface="+mj-lt"/>
              </a:rPr>
              <a:t>derogatory gestures or facial expressions of a sexual nature; </a:t>
            </a:r>
          </a:p>
          <a:p>
            <a:pPr>
              <a:lnSpc>
                <a:spcPct val="80000"/>
              </a:lnSpc>
            </a:pPr>
            <a:r>
              <a:rPr lang="en-US" altLang="en-US" sz="2800" dirty="0">
                <a:solidFill>
                  <a:schemeClr val="bg1"/>
                </a:solidFill>
                <a:latin typeface="+mj-lt"/>
              </a:rPr>
              <a:t>following a person</a:t>
            </a:r>
          </a:p>
          <a:p>
            <a:pPr>
              <a:lnSpc>
                <a:spcPct val="80000"/>
              </a:lnSpc>
            </a:pPr>
            <a:endParaRPr lang="en-US" altLang="en-US" sz="2800" b="1" dirty="0">
              <a:solidFill>
                <a:schemeClr val="bg1"/>
              </a:solidFill>
              <a:latin typeface="+mj-lt"/>
            </a:endParaRPr>
          </a:p>
          <a:p>
            <a:pPr>
              <a:lnSpc>
                <a:spcPct val="80000"/>
              </a:lnSpc>
            </a:pPr>
            <a:r>
              <a:rPr lang="en-US" altLang="en-US" sz="2800" b="1" dirty="0">
                <a:solidFill>
                  <a:schemeClr val="bg1"/>
                </a:solidFill>
                <a:latin typeface="+mj-lt"/>
              </a:rPr>
              <a:t>Visual:</a:t>
            </a:r>
            <a:r>
              <a:rPr lang="en-US" altLang="en-US" sz="2800" dirty="0">
                <a:solidFill>
                  <a:schemeClr val="bg1"/>
                </a:solidFill>
                <a:latin typeface="+mj-lt"/>
              </a:rPr>
              <a:t> </a:t>
            </a:r>
          </a:p>
          <a:p>
            <a:pPr>
              <a:lnSpc>
                <a:spcPct val="80000"/>
              </a:lnSpc>
            </a:pPr>
            <a:r>
              <a:rPr lang="en-US" altLang="en-US" sz="2800" dirty="0">
                <a:solidFill>
                  <a:schemeClr val="bg1"/>
                </a:solidFill>
                <a:latin typeface="+mj-lt"/>
              </a:rPr>
              <a:t>Posters, drawings, </a:t>
            </a:r>
          </a:p>
          <a:p>
            <a:pPr>
              <a:lnSpc>
                <a:spcPct val="80000"/>
              </a:lnSpc>
            </a:pPr>
            <a:r>
              <a:rPr lang="en-US" altLang="en-US" sz="2800" dirty="0">
                <a:solidFill>
                  <a:schemeClr val="bg1"/>
                </a:solidFill>
                <a:latin typeface="+mj-lt"/>
              </a:rPr>
              <a:t>pictures, screensavers, </a:t>
            </a:r>
          </a:p>
          <a:p>
            <a:pPr>
              <a:lnSpc>
                <a:spcPct val="80000"/>
              </a:lnSpc>
            </a:pPr>
            <a:r>
              <a:rPr lang="en-US" altLang="en-US" sz="2800" dirty="0">
                <a:solidFill>
                  <a:schemeClr val="bg1"/>
                </a:solidFill>
                <a:latin typeface="+mj-lt"/>
              </a:rPr>
              <a:t>emails or text of a sexual nature </a:t>
            </a:r>
          </a:p>
        </p:txBody>
      </p:sp>
      <p:sp>
        <p:nvSpPr>
          <p:cNvPr id="6" name="TextBox 5">
            <a:extLst>
              <a:ext uri="{FF2B5EF4-FFF2-40B4-BE49-F238E27FC236}">
                <a16:creationId xmlns:a16="http://schemas.microsoft.com/office/drawing/2014/main" id="{F1C32A9D-2C90-EB4A-B892-22834049128F}"/>
              </a:ext>
            </a:extLst>
          </p:cNvPr>
          <p:cNvSpPr txBox="1"/>
          <p:nvPr/>
        </p:nvSpPr>
        <p:spPr>
          <a:xfrm>
            <a:off x="1017546" y="1211172"/>
            <a:ext cx="3914854" cy="584775"/>
          </a:xfrm>
          <a:prstGeom prst="rect">
            <a:avLst/>
          </a:prstGeom>
          <a:noFill/>
        </p:spPr>
        <p:txBody>
          <a:bodyPr wrap="none" rtlCol="0">
            <a:spAutoFit/>
          </a:bodyPr>
          <a:lstStyle/>
          <a:p>
            <a:r>
              <a:rPr lang="en-US" sz="3200" dirty="0">
                <a:solidFill>
                  <a:schemeClr val="bg1"/>
                </a:solidFill>
                <a:latin typeface="+mj-lt"/>
              </a:rPr>
              <a:t>Of a Sexual Nature: </a:t>
            </a:r>
          </a:p>
        </p:txBody>
      </p:sp>
    </p:spTree>
    <p:extLst>
      <p:ext uri="{BB962C8B-B14F-4D97-AF65-F5344CB8AC3E}">
        <p14:creationId xmlns:p14="http://schemas.microsoft.com/office/powerpoint/2010/main" val="253478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20A44-C4AD-AF41-9B84-0D25A1637176}"/>
              </a:ext>
            </a:extLst>
          </p:cNvPr>
          <p:cNvSpPr>
            <a:spLocks noGrp="1"/>
          </p:cNvSpPr>
          <p:nvPr>
            <p:ph type="title"/>
          </p:nvPr>
        </p:nvSpPr>
        <p:spPr/>
        <p:txBody>
          <a:bodyPr/>
          <a:lstStyle/>
          <a:p>
            <a:pPr algn="ctr"/>
            <a:r>
              <a:rPr lang="en-US" altLang="en-US" dirty="0">
                <a:latin typeface="Georgia" panose="02040502050405020303" pitchFamily="18" charset="0"/>
              </a:rPr>
              <a:t>Of a Non-Sexual Nature</a:t>
            </a:r>
            <a:endParaRPr lang="en-US" dirty="0"/>
          </a:p>
        </p:txBody>
      </p:sp>
      <p:sp>
        <p:nvSpPr>
          <p:cNvPr id="3" name="Content Placeholder 2">
            <a:extLst>
              <a:ext uri="{FF2B5EF4-FFF2-40B4-BE49-F238E27FC236}">
                <a16:creationId xmlns:a16="http://schemas.microsoft.com/office/drawing/2014/main" id="{F859351E-E2B1-6744-8DC5-0C3F86054AEF}"/>
              </a:ext>
            </a:extLst>
          </p:cNvPr>
          <p:cNvSpPr>
            <a:spLocks noGrp="1"/>
          </p:cNvSpPr>
          <p:nvPr>
            <p:ph idx="1"/>
          </p:nvPr>
        </p:nvSpPr>
        <p:spPr>
          <a:xfrm>
            <a:off x="588124" y="1536121"/>
            <a:ext cx="8596668" cy="3880773"/>
          </a:xfrm>
        </p:spPr>
        <p:txBody>
          <a:bodyPr/>
          <a:lstStyle/>
          <a:p>
            <a:pPr>
              <a:lnSpc>
                <a:spcPct val="90000"/>
              </a:lnSpc>
            </a:pPr>
            <a:r>
              <a:rPr lang="en-US" altLang="en-US" sz="2800" dirty="0">
                <a:solidFill>
                  <a:schemeClr val="accent1"/>
                </a:solidFill>
                <a:latin typeface="+mj-lt"/>
                <a:ea typeface="Arial Unicode MS" panose="020B0604020202020204" pitchFamily="34" charset="-128"/>
                <a:cs typeface="Arial Unicode MS" panose="020B0604020202020204" pitchFamily="34" charset="-128"/>
              </a:rPr>
              <a:t>** Non-sexual conduct may also be sexual harassment if you are harassed because you are female, rather than male, or because you are male, rather than female.</a:t>
            </a:r>
          </a:p>
          <a:p>
            <a:pPr>
              <a:lnSpc>
                <a:spcPct val="90000"/>
              </a:lnSpc>
            </a:pPr>
            <a:r>
              <a:rPr lang="en-US" altLang="en-US" sz="2800" dirty="0">
                <a:solidFill>
                  <a:schemeClr val="accent1"/>
                </a:solidFill>
                <a:latin typeface="+mj-lt"/>
                <a:ea typeface="Arial Unicode MS" panose="020B0604020202020204" pitchFamily="34" charset="-128"/>
                <a:cs typeface="Arial Unicode MS" panose="020B0604020202020204" pitchFamily="34" charset="-128"/>
              </a:rPr>
              <a:t>For example, it may be sexual harassment if you are a woman working as a carpenter on an all-male job, and you are the only one whose tools are frequently hidden by your male co-workers. </a:t>
            </a:r>
          </a:p>
          <a:p>
            <a:endParaRPr lang="en-US" dirty="0"/>
          </a:p>
        </p:txBody>
      </p:sp>
    </p:spTree>
    <p:extLst>
      <p:ext uri="{BB962C8B-B14F-4D97-AF65-F5344CB8AC3E}">
        <p14:creationId xmlns:p14="http://schemas.microsoft.com/office/powerpoint/2010/main" val="3116966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A4F4-3D13-1A43-B0B6-4B5E73EA6AD6}"/>
              </a:ext>
            </a:extLst>
          </p:cNvPr>
          <p:cNvSpPr>
            <a:spLocks noGrp="1"/>
          </p:cNvSpPr>
          <p:nvPr>
            <p:ph type="title"/>
          </p:nvPr>
        </p:nvSpPr>
        <p:spPr/>
        <p:txBody>
          <a:bodyPr>
            <a:normAutofit/>
          </a:bodyPr>
          <a:lstStyle/>
          <a:p>
            <a:r>
              <a:rPr lang="en-US" altLang="en-US" sz="3200" u="sng" dirty="0">
                <a:solidFill>
                  <a:schemeClr val="accent2"/>
                </a:solidFill>
              </a:rPr>
              <a:t>“Severe or Pervasive”</a:t>
            </a:r>
            <a:endParaRPr lang="en-US" sz="3200" u="sng" dirty="0">
              <a:solidFill>
                <a:schemeClr val="accent2"/>
              </a:solidFill>
            </a:endParaRPr>
          </a:p>
        </p:txBody>
      </p:sp>
      <p:sp>
        <p:nvSpPr>
          <p:cNvPr id="3" name="Content Placeholder 2">
            <a:extLst>
              <a:ext uri="{FF2B5EF4-FFF2-40B4-BE49-F238E27FC236}">
                <a16:creationId xmlns:a16="http://schemas.microsoft.com/office/drawing/2014/main" id="{80CECE27-3C23-124B-92A4-49059ED9B7D5}"/>
              </a:ext>
            </a:extLst>
          </p:cNvPr>
          <p:cNvSpPr>
            <a:spLocks noGrp="1"/>
          </p:cNvSpPr>
          <p:nvPr>
            <p:ph idx="1"/>
          </p:nvPr>
        </p:nvSpPr>
        <p:spPr>
          <a:xfrm>
            <a:off x="487764" y="1591877"/>
            <a:ext cx="8596668" cy="3880773"/>
          </a:xfrm>
        </p:spPr>
        <p:txBody>
          <a:bodyPr>
            <a:normAutofit lnSpcReduction="10000"/>
          </a:bodyPr>
          <a:lstStyle/>
          <a:p>
            <a:r>
              <a:rPr lang="en-US" altLang="en-US" sz="2800" dirty="0">
                <a:solidFill>
                  <a:schemeClr val="accent2"/>
                </a:solidFill>
                <a:latin typeface="+mj-lt"/>
              </a:rPr>
              <a:t>The conduct of the harasser must be either severe or pervasive to be classified as sexual harassment. </a:t>
            </a:r>
          </a:p>
          <a:p>
            <a:r>
              <a:rPr lang="en-US" altLang="en-US" sz="2800" dirty="0">
                <a:solidFill>
                  <a:schemeClr val="accent2"/>
                </a:solidFill>
                <a:latin typeface="+mj-lt"/>
              </a:rPr>
              <a:t>Although a single unwanted request for a date or one sexually suggestive comment might offend you and/or be inappropriate, it may not be sexual harassment. However, a number of relatively minor separate incidents may add up to sexual harassment if the incidents affect your work environment.</a:t>
            </a:r>
          </a:p>
          <a:p>
            <a:endParaRPr lang="en-US" dirty="0"/>
          </a:p>
        </p:txBody>
      </p:sp>
    </p:spTree>
    <p:extLst>
      <p:ext uri="{BB962C8B-B14F-4D97-AF65-F5344CB8AC3E}">
        <p14:creationId xmlns:p14="http://schemas.microsoft.com/office/powerpoint/2010/main" val="896283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46E3-3B0F-6B47-8B93-D5F55118362F}"/>
              </a:ext>
            </a:extLst>
          </p:cNvPr>
          <p:cNvSpPr>
            <a:spLocks noGrp="1"/>
          </p:cNvSpPr>
          <p:nvPr>
            <p:ph type="title"/>
          </p:nvPr>
        </p:nvSpPr>
        <p:spPr/>
        <p:txBody>
          <a:bodyPr/>
          <a:lstStyle/>
          <a:p>
            <a:pPr algn="ctr"/>
            <a:r>
              <a:rPr lang="en-US" sz="3200" dirty="0"/>
              <a:t>Questions to Ask Yourself</a:t>
            </a:r>
            <a:r>
              <a:rPr lang="en-US" dirty="0"/>
              <a:t> </a:t>
            </a:r>
          </a:p>
        </p:txBody>
      </p:sp>
      <p:sp>
        <p:nvSpPr>
          <p:cNvPr id="3" name="Content Placeholder 2">
            <a:extLst>
              <a:ext uri="{FF2B5EF4-FFF2-40B4-BE49-F238E27FC236}">
                <a16:creationId xmlns:a16="http://schemas.microsoft.com/office/drawing/2014/main" id="{42FFAE62-0730-6E42-8B89-A1BEFE5C0009}"/>
              </a:ext>
            </a:extLst>
          </p:cNvPr>
          <p:cNvSpPr>
            <a:spLocks noGrp="1"/>
          </p:cNvSpPr>
          <p:nvPr>
            <p:ph idx="1"/>
          </p:nvPr>
        </p:nvSpPr>
        <p:spPr/>
        <p:txBody>
          <a:bodyPr/>
          <a:lstStyle/>
          <a:p>
            <a:pPr>
              <a:lnSpc>
                <a:spcPct val="90000"/>
              </a:lnSpc>
            </a:pPr>
            <a:r>
              <a:rPr lang="en-US" altLang="en-US" sz="2800" dirty="0">
                <a:solidFill>
                  <a:schemeClr val="accent1"/>
                </a:solidFill>
                <a:latin typeface="+mj-lt"/>
              </a:rPr>
              <a:t>How many times did the incidents occur?</a:t>
            </a:r>
          </a:p>
          <a:p>
            <a:pPr>
              <a:lnSpc>
                <a:spcPct val="90000"/>
              </a:lnSpc>
            </a:pPr>
            <a:r>
              <a:rPr lang="en-US" altLang="en-US" sz="2800" dirty="0">
                <a:solidFill>
                  <a:schemeClr val="accent1"/>
                </a:solidFill>
                <a:latin typeface="+mj-lt"/>
              </a:rPr>
              <a:t>How long has the harassment been going on?</a:t>
            </a:r>
          </a:p>
          <a:p>
            <a:pPr>
              <a:lnSpc>
                <a:spcPct val="90000"/>
              </a:lnSpc>
            </a:pPr>
            <a:r>
              <a:rPr lang="en-US" altLang="en-US" sz="2800" dirty="0">
                <a:solidFill>
                  <a:schemeClr val="accent1"/>
                </a:solidFill>
                <a:latin typeface="+mj-lt"/>
              </a:rPr>
              <a:t>How many others have been sexually harassed?</a:t>
            </a:r>
          </a:p>
          <a:p>
            <a:pPr>
              <a:lnSpc>
                <a:spcPct val="90000"/>
              </a:lnSpc>
            </a:pPr>
            <a:r>
              <a:rPr lang="en-US" altLang="en-US" sz="2800" dirty="0">
                <a:solidFill>
                  <a:schemeClr val="accent1"/>
                </a:solidFill>
                <a:latin typeface="+mj-lt"/>
              </a:rPr>
              <a:t>Who were witnesses to the harassment? </a:t>
            </a:r>
          </a:p>
          <a:p>
            <a:endParaRPr lang="en-US" dirty="0"/>
          </a:p>
        </p:txBody>
      </p:sp>
    </p:spTree>
    <p:extLst>
      <p:ext uri="{BB962C8B-B14F-4D97-AF65-F5344CB8AC3E}">
        <p14:creationId xmlns:p14="http://schemas.microsoft.com/office/powerpoint/2010/main" val="2774748969"/>
      </p:ext>
    </p:extLst>
  </p:cSld>
  <p:clrMapOvr>
    <a:masterClrMapping/>
  </p:clrMapOvr>
</p:sld>
</file>

<file path=ppt/theme/theme1.xml><?xml version="1.0" encoding="utf-8"?>
<a:theme xmlns:a="http://schemas.openxmlformats.org/drawingml/2006/main" name="Facet">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Austin.thmx</Template>
  <TotalTime>192</TotalTime>
  <Words>799</Words>
  <Application>Microsoft Office PowerPoint</Application>
  <PresentationFormat>Widescreen</PresentationFormat>
  <Paragraphs>103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PowerPoint Presentation</vt:lpstr>
      <vt:lpstr>PowerPoint Presentation</vt:lpstr>
      <vt:lpstr>PowerPoint Presentation</vt:lpstr>
      <vt:lpstr>PowerPoint Presentation</vt:lpstr>
      <vt:lpstr>PowerPoint Presentation</vt:lpstr>
      <vt:lpstr>PowerPoint Presentation</vt:lpstr>
      <vt:lpstr>Of a Non-Sexual Nature</vt:lpstr>
      <vt:lpstr>“Severe or Pervasive”</vt:lpstr>
      <vt:lpstr>Questions to Ask Yourself </vt:lpstr>
      <vt:lpstr>“Affects working conditions or creates a hostile work environment”</vt:lpstr>
      <vt:lpstr>Types of Sexual Harassment </vt:lpstr>
      <vt:lpstr>Hostile Work Environment</vt:lpstr>
      <vt:lpstr>Examples of Sexual Harassment </vt:lpstr>
      <vt:lpstr>Steps to File a Complaint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Tuttle</dc:creator>
  <cp:lastModifiedBy>Meredith Bean</cp:lastModifiedBy>
  <cp:revision>28</cp:revision>
  <dcterms:created xsi:type="dcterms:W3CDTF">2018-06-25T13:45:10Z</dcterms:created>
  <dcterms:modified xsi:type="dcterms:W3CDTF">2020-06-30T19:32:22Z</dcterms:modified>
</cp:coreProperties>
</file>